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3"/>
    <p:sldId id="310" r:id="rId4"/>
    <p:sldId id="258" r:id="rId5"/>
    <p:sldId id="286" r:id="rId6"/>
    <p:sldId id="289" r:id="rId7"/>
    <p:sldId id="269" r:id="rId8"/>
    <p:sldId id="313" r:id="rId9"/>
    <p:sldId id="314" r:id="rId10"/>
    <p:sldId id="315" r:id="rId11"/>
    <p:sldId id="316" r:id="rId12"/>
    <p:sldId id="259" r:id="rId13"/>
    <p:sldId id="309" r:id="rId14"/>
    <p:sldId id="260" r:id="rId15"/>
    <p:sldId id="263" r:id="rId16"/>
    <p:sldId id="264" r:id="rId17"/>
    <p:sldId id="265" r:id="rId18"/>
    <p:sldId id="288" r:id="rId19"/>
    <p:sldId id="271" r:id="rId20"/>
    <p:sldId id="272" r:id="rId21"/>
    <p:sldId id="273" r:id="rId22"/>
    <p:sldId id="294" r:id="rId23"/>
    <p:sldId id="295" r:id="rId24"/>
    <p:sldId id="296" r:id="rId25"/>
    <p:sldId id="312" r:id="rId26"/>
    <p:sldId id="261" r:id="rId27"/>
    <p:sldId id="297" r:id="rId28"/>
    <p:sldId id="341" r:id="rId29"/>
    <p:sldId id="342" r:id="rId30"/>
    <p:sldId id="262" r:id="rId31"/>
    <p:sldId id="266"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6.wmf"/><Relationship Id="rId1"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2.xml"/><Relationship Id="rId4" Type="http://schemas.openxmlformats.org/officeDocument/2006/relationships/image" Target="../media/image8.wmf"/><Relationship Id="rId3" Type="http://schemas.openxmlformats.org/officeDocument/2006/relationships/oleObject" Target="../embeddings/oleObject3.bin"/><Relationship Id="rId2" Type="http://schemas.openxmlformats.org/officeDocument/2006/relationships/image" Target="../media/image7.wmf"/><Relationship Id="rId1" Type="http://schemas.openxmlformats.org/officeDocument/2006/relationships/oleObject" Target="../embeddings/oleObject2.bin"/></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jpeg"/><Relationship Id="rId1" Type="http://schemas.openxmlformats.org/officeDocument/2006/relationships/image" Target="../media/image11.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jpeg"/><Relationship Id="rId1" Type="http://schemas.openxmlformats.org/officeDocument/2006/relationships/image" Target="../media/image13.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normAutofit/>
          </a:bodyPr>
          <a:p>
            <a:r>
              <a:rPr lang="zh-CN" altLang="zh-CN" sz="3600"/>
              <a:t>高寒草地和温性草地植物多样性和微生物多样性关系沿水分梯度的对比研究</a:t>
            </a:r>
            <a:endParaRPr lang="zh-CN" altLang="zh-CN" sz="3600"/>
          </a:p>
        </p:txBody>
      </p:sp>
      <p:sp>
        <p:nvSpPr>
          <p:cNvPr id="3" name="副标题 2"/>
          <p:cNvSpPr>
            <a:spLocks noGrp="1"/>
          </p:cNvSpPr>
          <p:nvPr>
            <p:ph type="subTitle" idx="1"/>
          </p:nvPr>
        </p:nvSpPr>
        <p:spPr/>
        <p:txBody>
          <a:bodyPr/>
          <a:p>
            <a:r>
              <a:rPr lang="zh-CN" altLang="en-US"/>
              <a:t>报  告  人：张彪</a:t>
            </a:r>
            <a:endParaRPr lang="zh-CN" altLang="en-US"/>
          </a:p>
          <a:p>
            <a:r>
              <a:rPr lang="zh-CN" altLang="en-US"/>
              <a:t>              指导老师：王艳芬 教授</a:t>
            </a:r>
            <a:endParaRPr lang="zh-CN" altLang="en-US"/>
          </a:p>
          <a:p>
            <a:r>
              <a:rPr lang="en-US" altLang="zh-CN"/>
              <a:t>2016</a:t>
            </a:r>
            <a:r>
              <a:rPr lang="zh-CN" altLang="en-US"/>
              <a:t>年</a:t>
            </a:r>
            <a:r>
              <a:rPr lang="en-US" altLang="zh-CN"/>
              <a:t>7</a:t>
            </a:r>
            <a:r>
              <a:rPr lang="zh-CN" altLang="en-US"/>
              <a:t>月</a:t>
            </a:r>
            <a:r>
              <a:rPr lang="en-US" altLang="zh-CN"/>
              <a:t>6</a:t>
            </a:r>
            <a:r>
              <a:rPr lang="zh-CN" altLang="en-US"/>
              <a:t>日</a:t>
            </a:r>
            <a:endParaRPr lang="zh-CN" altLang="en-US"/>
          </a:p>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pPr algn="ctr"/>
            <a:r>
              <a:rPr lang="zh-CN" altLang="en-US" sz="3200">
                <a:sym typeface="+mn-ea"/>
              </a:rPr>
              <a:t>研究现状</a:t>
            </a:r>
            <a:r>
              <a:rPr lang="en-US" altLang="zh-CN" sz="3200">
                <a:sym typeface="+mn-ea"/>
              </a:rPr>
              <a:t>—</a:t>
            </a:r>
            <a:r>
              <a:rPr lang="zh-CN" altLang="en-US" sz="3200"/>
              <a:t>植物功能群多样性对微生物多样性的关系</a:t>
            </a:r>
            <a:endParaRPr lang="zh-CN" altLang="en-US" sz="3200"/>
          </a:p>
        </p:txBody>
      </p:sp>
      <p:sp>
        <p:nvSpPr>
          <p:cNvPr id="6" name="椭圆 5"/>
          <p:cNvSpPr/>
          <p:nvPr/>
        </p:nvSpPr>
        <p:spPr>
          <a:xfrm>
            <a:off x="1660525" y="1934210"/>
            <a:ext cx="1740535" cy="238823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7" name="椭圆 6"/>
          <p:cNvSpPr/>
          <p:nvPr/>
        </p:nvSpPr>
        <p:spPr>
          <a:xfrm>
            <a:off x="7946390" y="1934210"/>
            <a:ext cx="1740535" cy="238823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5" name="文本框 4"/>
          <p:cNvSpPr txBox="1"/>
          <p:nvPr/>
        </p:nvSpPr>
        <p:spPr>
          <a:xfrm>
            <a:off x="1718945" y="2896235"/>
            <a:ext cx="1623060" cy="365760"/>
          </a:xfrm>
          <a:prstGeom prst="rect">
            <a:avLst/>
          </a:prstGeom>
          <a:noFill/>
        </p:spPr>
        <p:txBody>
          <a:bodyPr wrap="square" rtlCol="0">
            <a:spAutoFit/>
          </a:bodyPr>
          <a:p>
            <a:r>
              <a:rPr lang="zh-CN" altLang="en-US"/>
              <a:t>植物β多样性</a:t>
            </a:r>
            <a:endParaRPr lang="zh-CN" altLang="en-US"/>
          </a:p>
        </p:txBody>
      </p:sp>
      <p:sp>
        <p:nvSpPr>
          <p:cNvPr id="8" name="文本框 7"/>
          <p:cNvSpPr txBox="1"/>
          <p:nvPr/>
        </p:nvSpPr>
        <p:spPr>
          <a:xfrm>
            <a:off x="7946390" y="2945130"/>
            <a:ext cx="1835150" cy="365760"/>
          </a:xfrm>
          <a:prstGeom prst="rect">
            <a:avLst/>
          </a:prstGeom>
          <a:noFill/>
        </p:spPr>
        <p:txBody>
          <a:bodyPr wrap="square" rtlCol="0">
            <a:spAutoFit/>
          </a:bodyPr>
          <a:p>
            <a:r>
              <a:rPr lang="zh-CN" altLang="en-US">
                <a:sym typeface="+mn-ea"/>
              </a:rPr>
              <a:t>微生物β</a:t>
            </a:r>
            <a:r>
              <a:rPr lang="zh-CN" altLang="en-US"/>
              <a:t>多样性</a:t>
            </a:r>
            <a:endParaRPr lang="zh-CN" altLang="en-US"/>
          </a:p>
        </p:txBody>
      </p:sp>
      <p:sp>
        <p:nvSpPr>
          <p:cNvPr id="9" name="文本框 8"/>
          <p:cNvSpPr txBox="1"/>
          <p:nvPr/>
        </p:nvSpPr>
        <p:spPr>
          <a:xfrm>
            <a:off x="3691890" y="2070735"/>
            <a:ext cx="3963670" cy="1191260"/>
          </a:xfrm>
          <a:prstGeom prst="rect">
            <a:avLst/>
          </a:prstGeom>
          <a:noFill/>
        </p:spPr>
        <p:txBody>
          <a:bodyPr wrap="square" rtlCol="0">
            <a:spAutoFit/>
          </a:bodyPr>
          <a:p>
            <a:r>
              <a:rPr lang="zh-CN" altLang="en-US">
                <a:sym typeface="+mn-ea"/>
              </a:rPr>
              <a:t>全球尺度（Opik et al. 2006</a:t>
            </a:r>
            <a:r>
              <a:rPr lang="en-US" altLang="zh-CN">
                <a:sym typeface="+mn-ea"/>
              </a:rPr>
              <a:t>; Prober eta l., 2015</a:t>
            </a:r>
            <a:r>
              <a:rPr lang="zh-CN" altLang="en-US">
                <a:sym typeface="+mn-ea"/>
              </a:rPr>
              <a:t>）、区域尺度(Griffiths et al. 2011)、局域尺度(Mitchell et al. 2010)显著正相关</a:t>
            </a:r>
            <a:endParaRPr lang="zh-CN" altLang="en-US"/>
          </a:p>
        </p:txBody>
      </p:sp>
      <p:sp>
        <p:nvSpPr>
          <p:cNvPr id="10" name="文本框 9"/>
          <p:cNvSpPr txBox="1"/>
          <p:nvPr/>
        </p:nvSpPr>
        <p:spPr>
          <a:xfrm>
            <a:off x="3724910" y="3679825"/>
            <a:ext cx="3897630" cy="642620"/>
          </a:xfrm>
          <a:prstGeom prst="rect">
            <a:avLst/>
          </a:prstGeom>
          <a:noFill/>
        </p:spPr>
        <p:txBody>
          <a:bodyPr wrap="square" rtlCol="0">
            <a:spAutoFit/>
          </a:bodyPr>
          <a:p>
            <a:r>
              <a:rPr lang="zh-CN" altLang="en-US">
                <a:sym typeface="+mn-ea"/>
              </a:rPr>
              <a:t>没有显著关系</a:t>
            </a:r>
            <a:r>
              <a:rPr lang="en-US" altLang="zh-CN">
                <a:sym typeface="+mn-ea"/>
              </a:rPr>
              <a:t>(</a:t>
            </a:r>
            <a:r>
              <a:rPr lang="zh-CN" altLang="en-US">
                <a:sym typeface="+mn-ea"/>
              </a:rPr>
              <a:t>Fierer &amp; Jackson 2006; Fierer et al. 2011; Soininen 2012</a:t>
            </a:r>
            <a:r>
              <a:rPr lang="en-US" altLang="zh-CN">
                <a:sym typeface="+mn-ea"/>
              </a:rPr>
              <a:t>)</a:t>
            </a:r>
            <a:endParaRPr lang="en-US" altLang="zh-CN">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en-US" altLang="zh-CN" sz="3200">
                <a:sym typeface="+mn-ea"/>
              </a:rPr>
              <a:t>1.3 </a:t>
            </a:r>
            <a:r>
              <a:rPr lang="zh-CN" altLang="en-US" sz="3200">
                <a:sym typeface="+mn-ea"/>
              </a:rPr>
              <a:t>研究目的</a:t>
            </a:r>
            <a:endParaRPr lang="zh-CN" altLang="en-US" sz="3200">
              <a:sym typeface="+mn-ea"/>
            </a:endParaRPr>
          </a:p>
        </p:txBody>
      </p:sp>
      <p:sp>
        <p:nvSpPr>
          <p:cNvPr id="3" name="内容占位符 2"/>
          <p:cNvSpPr>
            <a:spLocks noGrp="1"/>
          </p:cNvSpPr>
          <p:nvPr>
            <p:ph idx="1"/>
          </p:nvPr>
        </p:nvSpPr>
        <p:spPr>
          <a:xfrm>
            <a:off x="838200" y="1806575"/>
            <a:ext cx="10515600" cy="2747010"/>
          </a:xfrm>
        </p:spPr>
        <p:txBody>
          <a:bodyPr/>
          <a:p>
            <a:pPr marL="0" indent="0">
              <a:buNone/>
            </a:pPr>
            <a:r>
              <a:rPr lang="zh-CN" altLang="en-US"/>
              <a:t>1）沿水分梯度条件下，高寒草地和温性草地植物物种多样性和微生物多样性的关系；</a:t>
            </a:r>
            <a:endParaRPr lang="zh-CN" altLang="en-US"/>
          </a:p>
          <a:p>
            <a:pPr marL="0" indent="0">
              <a:buNone/>
            </a:pPr>
            <a:r>
              <a:rPr lang="zh-CN" altLang="en-US"/>
              <a:t>2） 沿水分梯度条件下，高寒草地和温性草地植物功能群多样性与微生物多样性的关系；</a:t>
            </a:r>
            <a:endParaRPr lang="zh-CN" altLang="en-US"/>
          </a:p>
          <a:p>
            <a:pPr marL="0" indent="0">
              <a:buNone/>
            </a:pPr>
            <a:r>
              <a:rPr lang="zh-CN" altLang="en-US"/>
              <a:t>3）在不同生态系统类型条件下，植物物种多样性和功能群多样性对微生物多样性的影响；</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题纲</a:t>
            </a:r>
            <a:endParaRPr lang="zh-CN" altLang="en-US"/>
          </a:p>
        </p:txBody>
      </p:sp>
      <p:sp>
        <p:nvSpPr>
          <p:cNvPr id="3" name="内容占位符 2"/>
          <p:cNvSpPr>
            <a:spLocks noGrp="1"/>
          </p:cNvSpPr>
          <p:nvPr>
            <p:ph idx="1"/>
          </p:nvPr>
        </p:nvSpPr>
        <p:spPr>
          <a:xfrm>
            <a:off x="3505835" y="1825625"/>
            <a:ext cx="6156325" cy="4351655"/>
          </a:xfrm>
        </p:spPr>
        <p:txBody>
          <a:bodyPr/>
          <a:p>
            <a:pPr marL="0" indent="0">
              <a:buNone/>
            </a:pPr>
            <a:r>
              <a:rPr lang="en-US" altLang="zh-CN"/>
              <a:t>1. </a:t>
            </a:r>
            <a:r>
              <a:rPr lang="zh-CN" altLang="en-US"/>
              <a:t>选题背景及研究现状</a:t>
            </a:r>
            <a:endParaRPr lang="zh-CN" altLang="zh-CN">
              <a:solidFill>
                <a:srgbClr val="FF0000"/>
              </a:solidFill>
            </a:endParaRPr>
          </a:p>
          <a:p>
            <a:pPr marL="0" indent="0">
              <a:buNone/>
            </a:pPr>
            <a:r>
              <a:rPr lang="en-US" altLang="zh-CN"/>
              <a:t>2. </a:t>
            </a:r>
            <a:r>
              <a:rPr lang="zh-CN" altLang="en-US"/>
              <a:t>研究方法、技术路线、实验方案</a:t>
            </a:r>
            <a:endParaRPr lang="zh-CN" altLang="en-US"/>
          </a:p>
          <a:p>
            <a:pPr marL="0" indent="0">
              <a:buNone/>
            </a:pPr>
            <a:r>
              <a:rPr lang="en-US" altLang="zh-CN"/>
              <a:t>3. </a:t>
            </a:r>
            <a:r>
              <a:rPr lang="zh-CN" altLang="en-US"/>
              <a:t>现阶段研究基础</a:t>
            </a:r>
            <a:endParaRPr lang="zh-CN" altLang="en-US"/>
          </a:p>
          <a:p>
            <a:pPr marL="0" indent="0">
              <a:buNone/>
            </a:pPr>
            <a:r>
              <a:rPr lang="en-US" altLang="zh-CN"/>
              <a:t>4. </a:t>
            </a:r>
            <a:r>
              <a:rPr lang="zh-CN" altLang="en-US"/>
              <a:t>研究计划与工作安排</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sz="3200">
                <a:sym typeface="+mn-ea"/>
              </a:rPr>
              <a:t>2.1 </a:t>
            </a:r>
            <a:r>
              <a:rPr lang="zh-CN" altLang="en-US" sz="3200">
                <a:sym typeface="+mn-ea"/>
              </a:rPr>
              <a:t>研究方法</a:t>
            </a:r>
            <a:endParaRPr lang="zh-CN" altLang="en-US" sz="3200">
              <a:sym typeface="+mn-ea"/>
            </a:endParaRPr>
          </a:p>
        </p:txBody>
      </p:sp>
      <p:sp>
        <p:nvSpPr>
          <p:cNvPr id="3" name="内容占位符 2"/>
          <p:cNvSpPr/>
          <p:nvPr>
            <p:ph idx="1"/>
          </p:nvPr>
        </p:nvSpPr>
        <p:spPr/>
        <p:txBody>
          <a:bodyPr/>
          <a:p>
            <a:pPr marL="0" indent="0">
              <a:buNone/>
            </a:pPr>
            <a:r>
              <a:rPr lang="en-US" altLang="zh-CN"/>
              <a:t>1</a:t>
            </a:r>
            <a:r>
              <a:rPr lang="zh-CN" altLang="en-US"/>
              <a:t>）植物多样性梯度；</a:t>
            </a:r>
            <a:endParaRPr lang="zh-CN" altLang="en-US"/>
          </a:p>
          <a:p>
            <a:pPr marL="0" indent="0">
              <a:buNone/>
            </a:pPr>
            <a:r>
              <a:rPr lang="en-US" altLang="zh-CN"/>
              <a:t>2</a:t>
            </a:r>
            <a:r>
              <a:rPr lang="zh-CN" altLang="en-US"/>
              <a:t>）土壤微生物多样性梯度；</a:t>
            </a:r>
            <a:endParaRPr lang="zh-CN" altLang="en-US"/>
          </a:p>
          <a:p>
            <a:pPr marL="0" indent="0">
              <a:buNone/>
            </a:pPr>
            <a:r>
              <a:rPr lang="en-US" altLang="zh-CN"/>
              <a:t>3</a:t>
            </a:r>
            <a:r>
              <a:rPr lang="zh-CN" altLang="en-US"/>
              <a:t>）演替梯度；</a:t>
            </a:r>
            <a:endParaRPr lang="zh-CN" altLang="en-US"/>
          </a:p>
          <a:p>
            <a:pPr marL="0" indent="0">
              <a:buNone/>
            </a:pPr>
            <a:r>
              <a:rPr lang="en-US" altLang="zh-CN"/>
              <a:t>4</a:t>
            </a:r>
            <a:r>
              <a:rPr lang="zh-CN" altLang="en-US"/>
              <a:t>）环境因子梯度；</a:t>
            </a:r>
            <a:endParaRPr lang="zh-CN" altLang="en-US"/>
          </a:p>
          <a:p>
            <a:pPr marL="0" indent="0">
              <a:buNone/>
            </a:pPr>
            <a:r>
              <a:rPr lang="en-US" altLang="zh-CN"/>
              <a:t>5</a:t>
            </a:r>
            <a:r>
              <a:rPr lang="zh-CN" altLang="en-US"/>
              <a:t>）功能群移除；</a:t>
            </a:r>
            <a:endParaRPr lang="zh-CN" altLang="en-US"/>
          </a:p>
        </p:txBody>
      </p:sp>
      <p:pic>
        <p:nvPicPr>
          <p:cNvPr id="8197" name="Picture 2" descr="C:\Users\LWJ\Desktop\截图03.png"/>
          <p:cNvPicPr>
            <a:picLocks noChangeAspect="1"/>
          </p:cNvPicPr>
          <p:nvPr/>
        </p:nvPicPr>
        <p:blipFill>
          <a:blip r:embed="rId1"/>
          <a:stretch>
            <a:fillRect/>
          </a:stretch>
        </p:blipFill>
        <p:spPr>
          <a:xfrm>
            <a:off x="6100445" y="1506855"/>
            <a:ext cx="4984750" cy="3188970"/>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200"/>
              <a:t>2.</a:t>
            </a:r>
            <a:r>
              <a:rPr lang="zh-CN" altLang="en-US" sz="3200"/>
              <a:t>1 研究方法</a:t>
            </a:r>
            <a:endParaRPr lang="zh-CN" altLang="en-US" sz="3200"/>
          </a:p>
        </p:txBody>
      </p:sp>
      <p:sp>
        <p:nvSpPr>
          <p:cNvPr id="3" name="内容占位符 2"/>
          <p:cNvSpPr>
            <a:spLocks noGrp="1"/>
          </p:cNvSpPr>
          <p:nvPr>
            <p:ph idx="1"/>
          </p:nvPr>
        </p:nvSpPr>
        <p:spPr>
          <a:xfrm>
            <a:off x="838200" y="2413635"/>
            <a:ext cx="4338320" cy="2032000"/>
          </a:xfrm>
        </p:spPr>
        <p:txBody>
          <a:bodyPr/>
          <a:p>
            <a:pPr marL="0" indent="0">
              <a:buNone/>
            </a:pPr>
            <a:r>
              <a:rPr lang="en-US" altLang="zh-CN" sz="2400"/>
              <a:t>1</a:t>
            </a:r>
            <a:r>
              <a:rPr lang="zh-CN" altLang="en-US" sz="2400"/>
              <a:t>）研究地点：</a:t>
            </a:r>
            <a:endParaRPr lang="zh-CN" altLang="en-US" sz="2400"/>
          </a:p>
          <a:p>
            <a:pPr marL="0" indent="0">
              <a:buNone/>
            </a:pPr>
            <a:r>
              <a:rPr lang="zh-CN" altLang="en-US" sz="2400"/>
              <a:t>西藏、青海、内蒙古</a:t>
            </a:r>
            <a:endParaRPr lang="zh-CN" altLang="en-US" sz="2400"/>
          </a:p>
          <a:p>
            <a:pPr marL="0" indent="0">
              <a:buNone/>
            </a:pPr>
            <a:endParaRPr lang="zh-CN" altLang="en-US" sz="2400"/>
          </a:p>
          <a:p>
            <a:pPr marL="0" indent="0">
              <a:buNone/>
            </a:pPr>
            <a:r>
              <a:rPr lang="zh-CN" altLang="en-US" sz="2400"/>
              <a:t>南北两条平行样带</a:t>
            </a:r>
            <a:endParaRPr lang="zh-CN" altLang="en-US" sz="2400"/>
          </a:p>
        </p:txBody>
      </p:sp>
      <p:pic>
        <p:nvPicPr>
          <p:cNvPr id="4" name="图片 3" descr="china"/>
          <p:cNvPicPr>
            <a:picLocks noChangeAspect="1"/>
          </p:cNvPicPr>
          <p:nvPr/>
        </p:nvPicPr>
        <p:blipFill>
          <a:blip r:embed="rId1"/>
          <a:stretch>
            <a:fillRect/>
          </a:stretch>
        </p:blipFill>
        <p:spPr>
          <a:xfrm>
            <a:off x="4866640" y="1259840"/>
            <a:ext cx="6283960" cy="4338955"/>
          </a:xfrm>
          <a:prstGeom prst="rect">
            <a:avLst/>
          </a:prstGeom>
        </p:spPr>
      </p:pic>
      <p:sp>
        <p:nvSpPr>
          <p:cNvPr id="5" name="椭圆 4"/>
          <p:cNvSpPr/>
          <p:nvPr/>
        </p:nvSpPr>
        <p:spPr>
          <a:xfrm rot="19860000">
            <a:off x="7924165" y="2646045"/>
            <a:ext cx="1937385" cy="5930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椭圆 6"/>
          <p:cNvSpPr/>
          <p:nvPr/>
        </p:nvSpPr>
        <p:spPr>
          <a:xfrm rot="1260000">
            <a:off x="7346315" y="3449320"/>
            <a:ext cx="1010285" cy="7150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椭圆 7"/>
          <p:cNvSpPr/>
          <p:nvPr/>
        </p:nvSpPr>
        <p:spPr>
          <a:xfrm rot="1020000">
            <a:off x="6238240" y="3629660"/>
            <a:ext cx="1217295" cy="7150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200"/>
              <a:t>2.1 </a:t>
            </a:r>
            <a:r>
              <a:rPr lang="zh-CN" altLang="en-US" sz="3200"/>
              <a:t>研究方法</a:t>
            </a:r>
            <a:r>
              <a:rPr lang="en-US" altLang="zh-CN" sz="3200"/>
              <a:t>—</a:t>
            </a:r>
            <a:r>
              <a:rPr lang="zh-CN" altLang="en-US" sz="3200">
                <a:sym typeface="+mn-ea"/>
              </a:rPr>
              <a:t>土壤理化性质参数</a:t>
            </a:r>
            <a:endParaRPr lang="en-US" altLang="zh-CN" sz="3200"/>
          </a:p>
        </p:txBody>
      </p:sp>
      <p:sp>
        <p:nvSpPr>
          <p:cNvPr id="3" name="内容占位符 2"/>
          <p:cNvSpPr>
            <a:spLocks noGrp="1"/>
          </p:cNvSpPr>
          <p:nvPr>
            <p:ph idx="1"/>
          </p:nvPr>
        </p:nvSpPr>
        <p:spPr/>
        <p:txBody>
          <a:bodyPr>
            <a:normAutofit/>
          </a:bodyPr>
          <a:p>
            <a:pPr marL="0" indent="0">
              <a:buNone/>
            </a:pPr>
            <a:endParaRPr lang="zh-CN" altLang="en-US" sz="2000"/>
          </a:p>
          <a:p>
            <a:pPr marL="0" indent="0">
              <a:buNone/>
            </a:pPr>
            <a:r>
              <a:rPr lang="zh-CN" altLang="en-US" sz="2000"/>
              <a:t>把样带采集的土壤过筛（1mm×1mm）除去根，置于背光条件下自然风干备用。</a:t>
            </a:r>
            <a:endParaRPr lang="zh-CN" altLang="en-US" sz="2000"/>
          </a:p>
          <a:p>
            <a:pPr marL="0" indent="0">
              <a:buNone/>
            </a:pPr>
            <a:endParaRPr lang="zh-CN" altLang="en-US" sz="2000"/>
          </a:p>
          <a:p>
            <a:pPr marL="0" indent="0">
              <a:buNone/>
            </a:pPr>
            <a:r>
              <a:rPr lang="zh-CN" altLang="en-US" sz="2000"/>
              <a:t>1)有机C；2)全N；3)全P；4)微生物C；5)微生物N；6)NH</a:t>
            </a:r>
            <a:r>
              <a:rPr lang="zh-CN" altLang="en-US" sz="2000" baseline="-25000"/>
              <a:t>4</a:t>
            </a:r>
            <a:r>
              <a:rPr lang="zh-CN" altLang="en-US" sz="2000"/>
              <a:t>-N；7)NO</a:t>
            </a:r>
            <a:r>
              <a:rPr lang="zh-CN" altLang="en-US" sz="2000" baseline="-25000"/>
              <a:t>3</a:t>
            </a:r>
            <a:r>
              <a:rPr lang="zh-CN" altLang="en-US" sz="2000"/>
              <a:t>-N；8)有效P；9)pH</a:t>
            </a:r>
            <a:endParaRPr lang="zh-CN" altLang="en-US" sz="20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38200" y="1691640"/>
            <a:ext cx="10515600" cy="4901565"/>
          </a:xfrm>
        </p:spPr>
        <p:txBody>
          <a:bodyPr>
            <a:normAutofit lnSpcReduction="10000"/>
          </a:bodyPr>
          <a:p>
            <a:pPr marL="0" indent="0">
              <a:buNone/>
            </a:pPr>
            <a:endParaRPr lang="zh-CN" altLang="en-US" sz="2000"/>
          </a:p>
          <a:p>
            <a:pPr marL="0" indent="0">
              <a:buNone/>
            </a:pPr>
            <a:endParaRPr lang="zh-CN" altLang="en-US" sz="2000"/>
          </a:p>
          <a:p>
            <a:pPr marL="0" indent="0">
              <a:buNone/>
            </a:pPr>
            <a:r>
              <a:rPr lang="zh-CN" altLang="en-US" sz="2000"/>
              <a:t>α多样性：丰富度指数（Richness）、Shannon-Winer多样性指数（</a:t>
            </a:r>
            <a:r>
              <a:rPr lang="en-US" altLang="zh-CN" sz="2000"/>
              <a:t>H'</a:t>
            </a:r>
            <a:r>
              <a:rPr lang="zh-CN" altLang="en-US" sz="2000"/>
              <a:t>）</a:t>
            </a:r>
            <a:endParaRPr lang="zh-CN" altLang="en-US" sz="2000"/>
          </a:p>
          <a:p>
            <a:pPr marL="0" indent="0">
              <a:buNone/>
            </a:pPr>
            <a:endParaRPr lang="zh-CN" altLang="en-US" sz="2000"/>
          </a:p>
          <a:p>
            <a:pPr marL="0" indent="0">
              <a:buNone/>
            </a:pPr>
            <a:r>
              <a:rPr lang="zh-CN" altLang="en-US" sz="2000"/>
              <a:t>                                                                                              （1）</a:t>
            </a:r>
            <a:endParaRPr lang="zh-CN" altLang="en-US" sz="2000"/>
          </a:p>
          <a:p>
            <a:pPr marL="0" indent="0">
              <a:buNone/>
            </a:pPr>
            <a:endParaRPr lang="zh-CN" altLang="en-US" sz="2000"/>
          </a:p>
          <a:p>
            <a:pPr marL="0" indent="0">
              <a:buNone/>
            </a:pPr>
            <a:r>
              <a:rPr lang="zh-CN" altLang="en-US" sz="2000"/>
              <a:t>式（1）中S为物种数，Pi为第i种个体所占总个体数的比例。</a:t>
            </a:r>
            <a:endParaRPr lang="zh-CN" altLang="en-US" sz="2000"/>
          </a:p>
          <a:p>
            <a:pPr marL="0" indent="0">
              <a:buNone/>
            </a:pPr>
            <a:endParaRPr lang="zh-CN" altLang="en-US" sz="2000"/>
          </a:p>
          <a:p>
            <a:pPr marL="0" indent="0">
              <a:buNone/>
            </a:pPr>
            <a:r>
              <a:rPr lang="zh-CN" altLang="en-US" sz="2000"/>
              <a:t>                                                                    </a:t>
            </a:r>
            <a:endParaRPr lang="zh-CN" altLang="en-US" sz="2000"/>
          </a:p>
          <a:p>
            <a:pPr marL="0" indent="0">
              <a:buNone/>
            </a:pPr>
            <a:endParaRPr lang="zh-CN" altLang="en-US" sz="2000"/>
          </a:p>
        </p:txBody>
      </p:sp>
      <p:graphicFrame>
        <p:nvGraphicFramePr>
          <p:cNvPr id="-2147482620" name="对象 5"/>
          <p:cNvGraphicFramePr>
            <a:graphicFrameLocks noChangeAspect="1"/>
          </p:cNvGraphicFramePr>
          <p:nvPr/>
        </p:nvGraphicFramePr>
        <p:xfrm>
          <a:off x="3044825" y="2952750"/>
          <a:ext cx="1540510" cy="623570"/>
        </p:xfrm>
        <a:graphic>
          <a:graphicData uri="http://schemas.openxmlformats.org/presentationml/2006/ole">
            <mc:AlternateContent xmlns:mc="http://schemas.openxmlformats.org/markup-compatibility/2006">
              <mc:Choice xmlns:v="urn:schemas-microsoft-com:vml" Requires="v">
                <p:oleObj spid="_x0000_s3076" name="" r:id="rId1" imgW="1067435" imgH="431800" progId="Equation.KSEE3">
                  <p:embed/>
                </p:oleObj>
              </mc:Choice>
              <mc:Fallback>
                <p:oleObj name="" r:id="rId1" imgW="1067435" imgH="431800" progId="Equation.KSEE3">
                  <p:embed/>
                  <p:pic>
                    <p:nvPicPr>
                      <p:cNvPr id="0" name="图片 3075"/>
                      <p:cNvPicPr/>
                      <p:nvPr/>
                    </p:nvPicPr>
                    <p:blipFill>
                      <a:blip r:embed="rId2"/>
                      <a:stretch>
                        <a:fillRect/>
                      </a:stretch>
                    </p:blipFill>
                    <p:spPr>
                      <a:xfrm>
                        <a:off x="3044825" y="2952750"/>
                        <a:ext cx="1540510" cy="623570"/>
                      </a:xfrm>
                      <a:prstGeom prst="rect">
                        <a:avLst/>
                      </a:prstGeom>
                      <a:noFill/>
                      <a:ln w="38100">
                        <a:noFill/>
                        <a:miter/>
                      </a:ln>
                    </p:spPr>
                  </p:pic>
                </p:oleObj>
              </mc:Fallback>
            </mc:AlternateContent>
          </a:graphicData>
        </a:graphic>
      </p:graphicFrame>
      <p:sp>
        <p:nvSpPr>
          <p:cNvPr id="2" name="标题 1"/>
          <p:cNvSpPr>
            <a:spLocks noGrp="1"/>
          </p:cNvSpPr>
          <p:nvPr>
            <p:ph type="title"/>
          </p:nvPr>
        </p:nvSpPr>
        <p:spPr/>
        <p:txBody>
          <a:bodyPr/>
          <a:p>
            <a:r>
              <a:rPr lang="en-US" altLang="zh-CN" sz="3200"/>
              <a:t>2.1 </a:t>
            </a:r>
            <a:r>
              <a:rPr lang="zh-CN" altLang="en-US" sz="3200"/>
              <a:t>研究方法</a:t>
            </a:r>
            <a:r>
              <a:rPr lang="en-US" altLang="zh-CN" sz="3200"/>
              <a:t>—</a:t>
            </a:r>
            <a:r>
              <a:rPr lang="zh-CN" altLang="en-US" sz="3200">
                <a:sym typeface="+mn-ea"/>
              </a:rPr>
              <a:t>植物多样性参数</a:t>
            </a:r>
            <a:endParaRPr lang="en-US" altLang="zh-CN" sz="32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0" indent="0">
              <a:buNone/>
            </a:pPr>
            <a:r>
              <a:rPr lang="zh-CN" altLang="en-US" sz="2000">
                <a:sym typeface="+mn-ea"/>
              </a:rPr>
              <a:t>β多样性：Bray-Curtis指数：</a:t>
            </a:r>
            <a:endParaRPr lang="zh-CN" altLang="en-US" sz="2000">
              <a:sym typeface="+mn-ea"/>
            </a:endParaRPr>
          </a:p>
          <a:p>
            <a:pPr marL="0" indent="0">
              <a:buNone/>
            </a:pPr>
            <a:endParaRPr lang="zh-CN" altLang="en-US" sz="2000"/>
          </a:p>
          <a:p>
            <a:pPr marL="0" indent="0">
              <a:buNone/>
            </a:pPr>
            <a:r>
              <a:rPr lang="zh-CN" altLang="en-US" sz="2000">
                <a:sym typeface="+mn-ea"/>
              </a:rPr>
              <a:t>                                                                                               （2）</a:t>
            </a:r>
            <a:endParaRPr lang="zh-CN" altLang="en-US" sz="2000"/>
          </a:p>
          <a:p>
            <a:pPr marL="0" indent="0">
              <a:buNone/>
            </a:pPr>
            <a:endParaRPr lang="zh-CN" altLang="en-US" sz="2000"/>
          </a:p>
          <a:p>
            <a:pPr marL="0" indent="0">
              <a:buNone/>
            </a:pPr>
            <a:r>
              <a:rPr lang="zh-CN" altLang="en-US" sz="2000">
                <a:sym typeface="+mn-ea"/>
              </a:rPr>
              <a:t>式（2）中，jI为样地Ａ(jI a)和样地Ｂ(jI b)共有种物种重要值较小者之和;</a:t>
            </a:r>
            <a:endParaRPr lang="zh-CN" altLang="en-US" sz="2000"/>
          </a:p>
          <a:p>
            <a:pPr marL="0" indent="0">
              <a:buNone/>
            </a:pPr>
            <a:r>
              <a:rPr lang="zh-CN" altLang="en-US" sz="2000">
                <a:sym typeface="+mn-ea"/>
              </a:rPr>
              <a:t>                                                                                    </a:t>
            </a:r>
            <a:endParaRPr lang="zh-CN" altLang="en-US" sz="2000"/>
          </a:p>
          <a:p>
            <a:pPr marL="0" indent="0">
              <a:buNone/>
            </a:pPr>
            <a:r>
              <a:rPr lang="zh-CN" altLang="en-US" sz="2000">
                <a:sym typeface="+mn-ea"/>
              </a:rPr>
              <a:t>                                                                                                （3）</a:t>
            </a:r>
            <a:endParaRPr lang="zh-CN" altLang="en-US" sz="2000"/>
          </a:p>
          <a:p>
            <a:pPr marL="0" indent="0">
              <a:buNone/>
            </a:pPr>
            <a:endParaRPr lang="zh-CN" altLang="en-US" sz="2000">
              <a:sym typeface="+mn-ea"/>
            </a:endParaRPr>
          </a:p>
          <a:p>
            <a:pPr marL="0" indent="0">
              <a:buNone/>
            </a:pPr>
            <a:r>
              <a:rPr lang="zh-CN" altLang="en-US" sz="2000">
                <a:sym typeface="+mn-ea"/>
              </a:rPr>
              <a:t>式（3）中，aI、bI分别为样地A和B物种重要值。</a:t>
            </a:r>
            <a:endParaRPr lang="zh-CN" altLang="en-US" sz="2000"/>
          </a:p>
          <a:p>
            <a:pPr marL="0" indent="0">
              <a:buNone/>
            </a:pPr>
            <a:endParaRPr lang="zh-CN" altLang="en-US" sz="2400"/>
          </a:p>
        </p:txBody>
      </p:sp>
      <p:graphicFrame>
        <p:nvGraphicFramePr>
          <p:cNvPr id="-2147482619" name="对象 3"/>
          <p:cNvGraphicFramePr>
            <a:graphicFrameLocks noChangeAspect="1"/>
          </p:cNvGraphicFramePr>
          <p:nvPr/>
        </p:nvGraphicFramePr>
        <p:xfrm>
          <a:off x="3305810" y="2484755"/>
          <a:ext cx="1270000" cy="615315"/>
        </p:xfrm>
        <a:graphic>
          <a:graphicData uri="http://schemas.openxmlformats.org/presentationml/2006/ole">
            <mc:AlternateContent xmlns:mc="http://schemas.openxmlformats.org/markup-compatibility/2006">
              <mc:Choice xmlns:v="urn:schemas-microsoft-com:vml" Requires="v">
                <p:oleObj spid="_x0000_s6" name="" r:id="rId1" imgW="813435" imgH="393700" progId="Equation.KSEE3">
                  <p:embed/>
                </p:oleObj>
              </mc:Choice>
              <mc:Fallback>
                <p:oleObj name="" r:id="rId1" imgW="813435" imgH="393700" progId="Equation.KSEE3">
                  <p:embed/>
                  <p:pic>
                    <p:nvPicPr>
                      <p:cNvPr id="0" name="图片 5"/>
                      <p:cNvPicPr/>
                      <p:nvPr/>
                    </p:nvPicPr>
                    <p:blipFill>
                      <a:blip r:embed="rId2"/>
                      <a:stretch>
                        <a:fillRect/>
                      </a:stretch>
                    </p:blipFill>
                    <p:spPr>
                      <a:xfrm>
                        <a:off x="3305810" y="2484755"/>
                        <a:ext cx="1270000" cy="615315"/>
                      </a:xfrm>
                      <a:prstGeom prst="rect">
                        <a:avLst/>
                      </a:prstGeom>
                      <a:noFill/>
                      <a:ln w="38100">
                        <a:noFill/>
                        <a:miter/>
                      </a:ln>
                    </p:spPr>
                  </p:pic>
                </p:oleObj>
              </mc:Fallback>
            </mc:AlternateContent>
          </a:graphicData>
        </a:graphic>
      </p:graphicFrame>
      <p:graphicFrame>
        <p:nvGraphicFramePr>
          <p:cNvPr id="-2147482618" name="对象 4"/>
          <p:cNvGraphicFramePr>
            <a:graphicFrameLocks noChangeAspect="1"/>
          </p:cNvGraphicFramePr>
          <p:nvPr/>
        </p:nvGraphicFramePr>
        <p:xfrm>
          <a:off x="2806065" y="4222115"/>
          <a:ext cx="2269490" cy="408940"/>
        </p:xfrm>
        <a:graphic>
          <a:graphicData uri="http://schemas.openxmlformats.org/presentationml/2006/ole">
            <mc:AlternateContent xmlns:mc="http://schemas.openxmlformats.org/markup-compatibility/2006">
              <mc:Choice xmlns:v="urn:schemas-microsoft-com:vml" Requires="v">
                <p:oleObj spid="_x0000_s7" name="" r:id="rId3" imgW="1410335" imgH="254000" progId="Equation.KSEE3">
                  <p:embed/>
                </p:oleObj>
              </mc:Choice>
              <mc:Fallback>
                <p:oleObj name="" r:id="rId3" imgW="1410335" imgH="254000" progId="Equation.KSEE3">
                  <p:embed/>
                  <p:pic>
                    <p:nvPicPr>
                      <p:cNvPr id="0" name="图片 6"/>
                      <p:cNvPicPr/>
                      <p:nvPr/>
                    </p:nvPicPr>
                    <p:blipFill>
                      <a:blip r:embed="rId4"/>
                      <a:stretch>
                        <a:fillRect/>
                      </a:stretch>
                    </p:blipFill>
                    <p:spPr>
                      <a:xfrm>
                        <a:off x="2806065" y="4222115"/>
                        <a:ext cx="2269490" cy="408940"/>
                      </a:xfrm>
                      <a:prstGeom prst="rect">
                        <a:avLst/>
                      </a:prstGeom>
                      <a:noFill/>
                      <a:ln w="38100">
                        <a:noFill/>
                        <a:miter/>
                      </a:ln>
                    </p:spPr>
                  </p:pic>
                </p:oleObj>
              </mc:Fallback>
            </mc:AlternateContent>
          </a:graphicData>
        </a:graphic>
      </p:graphicFrame>
      <p:sp>
        <p:nvSpPr>
          <p:cNvPr id="5" name="标题 4"/>
          <p:cNvSpPr>
            <a:spLocks noGrp="1"/>
          </p:cNvSpPr>
          <p:nvPr>
            <p:ph type="title"/>
          </p:nvPr>
        </p:nvSpPr>
        <p:spPr/>
        <p:txBody>
          <a:bodyPr/>
          <a:p>
            <a:r>
              <a:rPr lang="en-US" altLang="zh-CN" sz="3200"/>
              <a:t>2.1 </a:t>
            </a:r>
            <a:r>
              <a:rPr lang="zh-CN" altLang="en-US" sz="3200"/>
              <a:t>研究方法</a:t>
            </a:r>
            <a:r>
              <a:rPr lang="en-US" altLang="zh-CN" sz="3200"/>
              <a:t>—</a:t>
            </a:r>
            <a:r>
              <a:rPr lang="zh-CN" altLang="en-US" sz="3200">
                <a:sym typeface="+mn-ea"/>
              </a:rPr>
              <a:t>植物多样性参数</a:t>
            </a:r>
            <a:endParaRPr lang="en-US" altLang="zh-CN" sz="32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200">
                <a:sym typeface="+mn-ea"/>
              </a:rPr>
              <a:t>2.1 </a:t>
            </a:r>
            <a:r>
              <a:rPr lang="zh-CN" altLang="en-US" sz="3200">
                <a:sym typeface="+mn-ea"/>
              </a:rPr>
              <a:t>研究方法</a:t>
            </a:r>
            <a:r>
              <a:rPr lang="en-US" altLang="zh-CN" sz="3200">
                <a:sym typeface="+mn-ea"/>
              </a:rPr>
              <a:t>—</a:t>
            </a:r>
            <a:r>
              <a:rPr lang="zh-CN" altLang="en-US" sz="3200">
                <a:sym typeface="+mn-ea"/>
              </a:rPr>
              <a:t>室内试验</a:t>
            </a:r>
            <a:endParaRPr lang="zh-CN" altLang="en-US" sz="3200">
              <a:sym typeface="+mn-ea"/>
            </a:endParaRPr>
          </a:p>
        </p:txBody>
      </p:sp>
      <p:sp>
        <p:nvSpPr>
          <p:cNvPr id="4" name="流程图: 可选过程 3"/>
          <p:cNvSpPr/>
          <p:nvPr/>
        </p:nvSpPr>
        <p:spPr>
          <a:xfrm>
            <a:off x="3924935" y="1910715"/>
            <a:ext cx="2929255" cy="676275"/>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zh-CN" altLang="en-US"/>
          </a:p>
        </p:txBody>
      </p:sp>
      <p:sp>
        <p:nvSpPr>
          <p:cNvPr id="5" name="流程图: 可选过程 4"/>
          <p:cNvSpPr/>
          <p:nvPr/>
        </p:nvSpPr>
        <p:spPr>
          <a:xfrm>
            <a:off x="3924935" y="2917190"/>
            <a:ext cx="2929255" cy="676275"/>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zh-CN" altLang="en-US"/>
          </a:p>
        </p:txBody>
      </p:sp>
      <p:sp>
        <p:nvSpPr>
          <p:cNvPr id="6" name="流程图: 可选过程 5"/>
          <p:cNvSpPr/>
          <p:nvPr/>
        </p:nvSpPr>
        <p:spPr>
          <a:xfrm>
            <a:off x="3924935" y="3932555"/>
            <a:ext cx="2929255" cy="676275"/>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zh-CN" altLang="en-US"/>
          </a:p>
        </p:txBody>
      </p:sp>
      <p:sp>
        <p:nvSpPr>
          <p:cNvPr id="7" name="流程图: 可选过程 6"/>
          <p:cNvSpPr/>
          <p:nvPr/>
        </p:nvSpPr>
        <p:spPr>
          <a:xfrm>
            <a:off x="3924935" y="4918075"/>
            <a:ext cx="2929255" cy="676275"/>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zh-CN" altLang="en-US"/>
          </a:p>
        </p:txBody>
      </p:sp>
      <p:sp>
        <p:nvSpPr>
          <p:cNvPr id="8" name="文本框 7"/>
          <p:cNvSpPr txBox="1"/>
          <p:nvPr/>
        </p:nvSpPr>
        <p:spPr>
          <a:xfrm>
            <a:off x="3924300" y="2035810"/>
            <a:ext cx="2870835" cy="368300"/>
          </a:xfrm>
          <a:prstGeom prst="rect">
            <a:avLst/>
          </a:prstGeom>
          <a:noFill/>
        </p:spPr>
        <p:txBody>
          <a:bodyPr wrap="square" rtlCol="0">
            <a:spAutoFit/>
          </a:bodyPr>
          <a:p>
            <a:pPr algn="ctr"/>
            <a:r>
              <a:rPr lang="zh-CN" altLang="en-US"/>
              <a:t>从土壤中提取微生物</a:t>
            </a:r>
            <a:r>
              <a:rPr lang="en-US" altLang="zh-CN"/>
              <a:t>DNA</a:t>
            </a:r>
            <a:endParaRPr lang="en-US" altLang="zh-CN"/>
          </a:p>
        </p:txBody>
      </p:sp>
      <p:sp>
        <p:nvSpPr>
          <p:cNvPr id="9" name="文本框 8"/>
          <p:cNvSpPr txBox="1"/>
          <p:nvPr/>
        </p:nvSpPr>
        <p:spPr>
          <a:xfrm>
            <a:off x="4089400" y="3060700"/>
            <a:ext cx="2600960" cy="368300"/>
          </a:xfrm>
          <a:prstGeom prst="rect">
            <a:avLst/>
          </a:prstGeom>
          <a:noFill/>
        </p:spPr>
        <p:txBody>
          <a:bodyPr wrap="square" rtlCol="0">
            <a:spAutoFit/>
          </a:bodyPr>
          <a:p>
            <a:pPr algn="ctr"/>
            <a:r>
              <a:rPr lang="en-US" altLang="zh-CN"/>
              <a:t>PCR</a:t>
            </a:r>
            <a:r>
              <a:rPr lang="zh-CN" altLang="en-US"/>
              <a:t>扩增</a:t>
            </a:r>
            <a:r>
              <a:rPr lang="en-US" altLang="zh-CN"/>
              <a:t>16S rRNA</a:t>
            </a:r>
            <a:endParaRPr lang="en-US" altLang="zh-CN"/>
          </a:p>
        </p:txBody>
      </p:sp>
      <p:sp>
        <p:nvSpPr>
          <p:cNvPr id="10" name="文本框 9"/>
          <p:cNvSpPr txBox="1"/>
          <p:nvPr/>
        </p:nvSpPr>
        <p:spPr>
          <a:xfrm>
            <a:off x="4060190" y="4124325"/>
            <a:ext cx="2620010" cy="365760"/>
          </a:xfrm>
          <a:prstGeom prst="rect">
            <a:avLst/>
          </a:prstGeom>
          <a:noFill/>
        </p:spPr>
        <p:txBody>
          <a:bodyPr wrap="square" rtlCol="0">
            <a:spAutoFit/>
          </a:bodyPr>
          <a:p>
            <a:pPr algn="ctr"/>
            <a:r>
              <a:rPr lang="zh-CN" altLang="en-US"/>
              <a:t>凝胶回收</a:t>
            </a:r>
            <a:endParaRPr lang="zh-CN" altLang="en-US"/>
          </a:p>
        </p:txBody>
      </p:sp>
      <p:sp>
        <p:nvSpPr>
          <p:cNvPr id="11" name="文本框 10"/>
          <p:cNvSpPr txBox="1"/>
          <p:nvPr/>
        </p:nvSpPr>
        <p:spPr>
          <a:xfrm>
            <a:off x="4195445" y="5062220"/>
            <a:ext cx="2436495" cy="365760"/>
          </a:xfrm>
          <a:prstGeom prst="rect">
            <a:avLst/>
          </a:prstGeom>
          <a:noFill/>
        </p:spPr>
        <p:txBody>
          <a:bodyPr wrap="square" rtlCol="0">
            <a:spAutoFit/>
          </a:bodyPr>
          <a:p>
            <a:pPr algn="ctr"/>
            <a:r>
              <a:rPr lang="zh-CN" altLang="en-US"/>
              <a:t>高通量测序</a:t>
            </a:r>
            <a:endParaRPr lang="zh-CN" altLang="en-US"/>
          </a:p>
        </p:txBody>
      </p:sp>
      <p:sp>
        <p:nvSpPr>
          <p:cNvPr id="12" name="下箭头 11"/>
          <p:cNvSpPr/>
          <p:nvPr/>
        </p:nvSpPr>
        <p:spPr>
          <a:xfrm>
            <a:off x="5234940" y="2588895"/>
            <a:ext cx="357505" cy="328295"/>
          </a:xfrm>
          <a:prstGeom prst="down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下箭头 14"/>
          <p:cNvSpPr/>
          <p:nvPr/>
        </p:nvSpPr>
        <p:spPr>
          <a:xfrm>
            <a:off x="5234940" y="4589780"/>
            <a:ext cx="357505" cy="328295"/>
          </a:xfrm>
          <a:prstGeom prst="down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下箭头 15"/>
          <p:cNvSpPr/>
          <p:nvPr/>
        </p:nvSpPr>
        <p:spPr>
          <a:xfrm>
            <a:off x="5234940" y="3593465"/>
            <a:ext cx="357505" cy="328295"/>
          </a:xfrm>
          <a:prstGeom prst="down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200"/>
              <a:t>2.2 </a:t>
            </a:r>
            <a:r>
              <a:rPr lang="zh-CN" altLang="en-US" sz="3200"/>
              <a:t>技术路线</a:t>
            </a:r>
            <a:endParaRPr lang="zh-CN" altLang="en-US" sz="3200"/>
          </a:p>
        </p:txBody>
      </p:sp>
      <p:pic>
        <p:nvPicPr>
          <p:cNvPr id="4" name="图片 3" descr="O7}`PJZOGDHYDR5]9O{)SWG"/>
          <p:cNvPicPr>
            <a:picLocks noChangeAspect="1"/>
          </p:cNvPicPr>
          <p:nvPr/>
        </p:nvPicPr>
        <p:blipFill>
          <a:blip r:embed="rId1"/>
          <a:stretch>
            <a:fillRect/>
          </a:stretch>
        </p:blipFill>
        <p:spPr>
          <a:xfrm>
            <a:off x="6153150" y="419100"/>
            <a:ext cx="5009515" cy="601916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题纲</a:t>
            </a:r>
            <a:endParaRPr lang="zh-CN" altLang="en-US"/>
          </a:p>
        </p:txBody>
      </p:sp>
      <p:sp>
        <p:nvSpPr>
          <p:cNvPr id="3" name="内容占位符 2"/>
          <p:cNvSpPr>
            <a:spLocks noGrp="1"/>
          </p:cNvSpPr>
          <p:nvPr>
            <p:ph idx="1"/>
          </p:nvPr>
        </p:nvSpPr>
        <p:spPr>
          <a:xfrm>
            <a:off x="3505835" y="1825625"/>
            <a:ext cx="6156325" cy="4351655"/>
          </a:xfrm>
        </p:spPr>
        <p:txBody>
          <a:bodyPr/>
          <a:p>
            <a:pPr marL="0" indent="0">
              <a:buNone/>
            </a:pPr>
            <a:r>
              <a:rPr lang="en-US" altLang="zh-CN"/>
              <a:t>1. </a:t>
            </a:r>
            <a:r>
              <a:rPr lang="zh-CN" altLang="en-US"/>
              <a:t>选题背景及研究现状</a:t>
            </a:r>
            <a:endParaRPr lang="zh-CN" altLang="zh-CN">
              <a:solidFill>
                <a:srgbClr val="FF0000"/>
              </a:solidFill>
            </a:endParaRPr>
          </a:p>
          <a:p>
            <a:pPr marL="0" indent="0">
              <a:buNone/>
            </a:pPr>
            <a:r>
              <a:rPr lang="en-US" altLang="zh-CN"/>
              <a:t>2. </a:t>
            </a:r>
            <a:r>
              <a:rPr lang="zh-CN" altLang="en-US"/>
              <a:t>研究方法、技术路线、实验方案</a:t>
            </a:r>
            <a:endParaRPr lang="zh-CN" altLang="en-US"/>
          </a:p>
          <a:p>
            <a:pPr marL="0" indent="0">
              <a:buNone/>
            </a:pPr>
            <a:r>
              <a:rPr lang="en-US" altLang="zh-CN"/>
              <a:t>3. </a:t>
            </a:r>
            <a:r>
              <a:rPr lang="zh-CN" altLang="en-US"/>
              <a:t>现阶段研究基础</a:t>
            </a:r>
            <a:endParaRPr lang="zh-CN" altLang="en-US"/>
          </a:p>
          <a:p>
            <a:pPr marL="0" indent="0">
              <a:buNone/>
            </a:pPr>
            <a:r>
              <a:rPr lang="en-US" altLang="zh-CN"/>
              <a:t>4. </a:t>
            </a:r>
            <a:r>
              <a:rPr lang="zh-CN" altLang="en-US"/>
              <a:t>研究计划与工作安排 </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200"/>
              <a:t>2.3 </a:t>
            </a:r>
            <a:r>
              <a:rPr lang="zh-CN" altLang="en-US" sz="3200"/>
              <a:t>实验方案</a:t>
            </a:r>
            <a:endParaRPr lang="zh-CN" altLang="en-US" sz="3200"/>
          </a:p>
        </p:txBody>
      </p:sp>
      <p:sp>
        <p:nvSpPr>
          <p:cNvPr id="3" name="内容占位符 2"/>
          <p:cNvSpPr>
            <a:spLocks noGrp="1"/>
          </p:cNvSpPr>
          <p:nvPr>
            <p:ph idx="1"/>
          </p:nvPr>
        </p:nvSpPr>
        <p:spPr>
          <a:xfrm>
            <a:off x="838200" y="2540635"/>
            <a:ext cx="3486150" cy="3636645"/>
          </a:xfrm>
        </p:spPr>
        <p:txBody>
          <a:bodyPr>
            <a:normAutofit/>
          </a:bodyPr>
          <a:p>
            <a:pPr marL="0" indent="0">
              <a:buNone/>
            </a:pPr>
            <a:endParaRPr lang="zh-CN" altLang="en-US" sz="2400"/>
          </a:p>
          <a:p>
            <a:pPr marL="0" indent="0">
              <a:buNone/>
            </a:pPr>
            <a:r>
              <a:rPr lang="zh-CN" altLang="en-US" sz="2400"/>
              <a:t>1）在西藏冈底斯山脉南北两侧，沿水分梯度各由东往西定点取样；</a:t>
            </a:r>
            <a:endParaRPr lang="zh-CN" altLang="en-US" sz="2400"/>
          </a:p>
        </p:txBody>
      </p:sp>
      <p:pic>
        <p:nvPicPr>
          <p:cNvPr id="4" name="图片 3" descr="南+北线"/>
          <p:cNvPicPr>
            <a:picLocks noChangeAspect="1"/>
          </p:cNvPicPr>
          <p:nvPr/>
        </p:nvPicPr>
        <p:blipFill>
          <a:blip r:embed="rId1"/>
          <a:stretch>
            <a:fillRect/>
          </a:stretch>
        </p:blipFill>
        <p:spPr>
          <a:xfrm>
            <a:off x="4323715" y="818515"/>
            <a:ext cx="7658100" cy="551307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38200" y="4880610"/>
            <a:ext cx="10516235" cy="1296670"/>
          </a:xfrm>
        </p:spPr>
        <p:txBody>
          <a:bodyPr>
            <a:normAutofit fontScale="80000"/>
          </a:bodyPr>
          <a:p>
            <a:pPr marL="0" indent="0">
              <a:buNone/>
            </a:pPr>
            <a:endParaRPr lang="zh-CN" altLang="en-US"/>
          </a:p>
          <a:p>
            <a:pPr marL="0" indent="0">
              <a:buNone/>
            </a:pPr>
            <a:r>
              <a:rPr lang="zh-CN" altLang="en-US">
                <a:sym typeface="+mn-ea"/>
              </a:rPr>
              <a:t>2）在每个取样点，随机选择5个1m×1m的样方，记录每个物种（随机选取5株）的高度，分种剪取地上植物生物量，称鲜重，实验室65℃烘72小时，称干重；</a:t>
            </a:r>
            <a:endParaRPr lang="zh-CN" altLang="en-US"/>
          </a:p>
          <a:p>
            <a:pPr marL="0" indent="0">
              <a:buNone/>
            </a:pPr>
            <a:endParaRPr lang="zh-CN" altLang="en-US"/>
          </a:p>
          <a:p>
            <a:pPr marL="0" indent="0">
              <a:buNone/>
            </a:pPr>
            <a:endParaRPr lang="zh-CN" altLang="en-US"/>
          </a:p>
        </p:txBody>
      </p:sp>
      <p:pic>
        <p:nvPicPr>
          <p:cNvPr id="4" name="图片 3" descr="7JNFV``SP)92C7QLA_AJQ{2"/>
          <p:cNvPicPr>
            <a:picLocks noChangeAspect="1"/>
          </p:cNvPicPr>
          <p:nvPr/>
        </p:nvPicPr>
        <p:blipFill>
          <a:blip r:embed="rId1"/>
          <a:stretch>
            <a:fillRect/>
          </a:stretch>
        </p:blipFill>
        <p:spPr>
          <a:xfrm>
            <a:off x="1054735" y="1061720"/>
            <a:ext cx="4896485" cy="3774440"/>
          </a:xfrm>
          <a:prstGeom prst="rect">
            <a:avLst/>
          </a:prstGeom>
        </p:spPr>
      </p:pic>
      <p:pic>
        <p:nvPicPr>
          <p:cNvPr id="5" name="图片 4" descr=")8CQ5MM3502NL$T%`8]ZL~O"/>
          <p:cNvPicPr>
            <a:picLocks noChangeAspect="1"/>
          </p:cNvPicPr>
          <p:nvPr/>
        </p:nvPicPr>
        <p:blipFill>
          <a:blip r:embed="rId2"/>
          <a:stretch>
            <a:fillRect/>
          </a:stretch>
        </p:blipFill>
        <p:spPr>
          <a:xfrm>
            <a:off x="5919470" y="1062355"/>
            <a:ext cx="5434965" cy="381825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38200" y="4696460"/>
            <a:ext cx="10751820" cy="1683385"/>
          </a:xfrm>
        </p:spPr>
        <p:txBody>
          <a:bodyPr>
            <a:normAutofit fontScale="80000"/>
          </a:bodyPr>
          <a:p>
            <a:pPr marL="0" indent="0" fontAlgn="auto">
              <a:lnSpc>
                <a:spcPct val="150000"/>
              </a:lnSpc>
              <a:buNone/>
            </a:pPr>
            <a:r>
              <a:rPr lang="zh-CN" altLang="en-US" sz="2400">
                <a:sym typeface="+mn-ea"/>
              </a:rPr>
              <a:t>3）在每个取样点随即选择的5个1m×1m的样方剪除地上生物量后，用5cm根钻每层（0-10cm、10-20cm、20-30cm）取3钻土壤样品并均匀混合，一半土壤样品迅速放入野外冰箱并冷冻保存，用于提取微生物DNA；另外一半带回实验室风干，用于测量土壤的理化性质；</a:t>
            </a:r>
            <a:endParaRPr lang="zh-CN" altLang="en-US" sz="2400"/>
          </a:p>
          <a:p>
            <a:pPr marL="0" indent="0" fontAlgn="auto">
              <a:lnSpc>
                <a:spcPct val="150000"/>
              </a:lnSpc>
              <a:buNone/>
            </a:pPr>
            <a:endParaRPr lang="zh-CN" altLang="en-US"/>
          </a:p>
        </p:txBody>
      </p:sp>
      <p:pic>
        <p:nvPicPr>
          <p:cNvPr id="4" name="图片 3" descr="(~SB$L_9I`%1QVS8MMAJU~6"/>
          <p:cNvPicPr>
            <a:picLocks noChangeAspect="1"/>
          </p:cNvPicPr>
          <p:nvPr/>
        </p:nvPicPr>
        <p:blipFill>
          <a:blip r:embed="rId1"/>
          <a:stretch>
            <a:fillRect/>
          </a:stretch>
        </p:blipFill>
        <p:spPr>
          <a:xfrm>
            <a:off x="1007110" y="706755"/>
            <a:ext cx="5358765" cy="3656330"/>
          </a:xfrm>
          <a:prstGeom prst="rect">
            <a:avLst/>
          </a:prstGeom>
        </p:spPr>
      </p:pic>
      <p:pic>
        <p:nvPicPr>
          <p:cNvPr id="5" name="图片 4" descr="93_}5)1]L13HJK}C`H1MLZG"/>
          <p:cNvPicPr>
            <a:picLocks noChangeAspect="1"/>
          </p:cNvPicPr>
          <p:nvPr/>
        </p:nvPicPr>
        <p:blipFill>
          <a:blip r:embed="rId2"/>
          <a:stretch>
            <a:fillRect/>
          </a:stretch>
        </p:blipFill>
        <p:spPr>
          <a:xfrm>
            <a:off x="6365875" y="706755"/>
            <a:ext cx="5224145" cy="365696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5" name="流程图: 可选过程 4"/>
          <p:cNvSpPr/>
          <p:nvPr/>
        </p:nvSpPr>
        <p:spPr>
          <a:xfrm>
            <a:off x="1681480" y="2026285"/>
            <a:ext cx="2273300" cy="908685"/>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zh-CN" altLang="en-US"/>
          </a:p>
        </p:txBody>
      </p:sp>
      <p:sp>
        <p:nvSpPr>
          <p:cNvPr id="6" name="流程图: 可选过程 5"/>
          <p:cNvSpPr/>
          <p:nvPr/>
        </p:nvSpPr>
        <p:spPr>
          <a:xfrm>
            <a:off x="1681480" y="3453765"/>
            <a:ext cx="2273300" cy="908685"/>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zh-CN" altLang="en-US"/>
          </a:p>
        </p:txBody>
      </p:sp>
      <p:sp>
        <p:nvSpPr>
          <p:cNvPr id="7" name="流程图: 可选过程 6"/>
          <p:cNvSpPr/>
          <p:nvPr/>
        </p:nvSpPr>
        <p:spPr>
          <a:xfrm>
            <a:off x="1681480" y="4881245"/>
            <a:ext cx="2273300" cy="908685"/>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zh-CN" altLang="en-US"/>
          </a:p>
        </p:txBody>
      </p:sp>
      <p:sp>
        <p:nvSpPr>
          <p:cNvPr id="8" name="文本框 7"/>
          <p:cNvSpPr txBox="1"/>
          <p:nvPr/>
        </p:nvSpPr>
        <p:spPr>
          <a:xfrm>
            <a:off x="2019935" y="2248535"/>
            <a:ext cx="1576070" cy="365760"/>
          </a:xfrm>
          <a:prstGeom prst="rect">
            <a:avLst/>
          </a:prstGeom>
          <a:noFill/>
        </p:spPr>
        <p:txBody>
          <a:bodyPr wrap="square" rtlCol="0">
            <a:spAutoFit/>
          </a:bodyPr>
          <a:p>
            <a:r>
              <a:rPr lang="zh-CN" altLang="en-US"/>
              <a:t>分种植物样品</a:t>
            </a:r>
            <a:endParaRPr lang="zh-CN" altLang="en-US"/>
          </a:p>
        </p:txBody>
      </p:sp>
      <p:sp>
        <p:nvSpPr>
          <p:cNvPr id="9" name="文本框 8"/>
          <p:cNvSpPr txBox="1"/>
          <p:nvPr/>
        </p:nvSpPr>
        <p:spPr>
          <a:xfrm>
            <a:off x="1952625" y="5158740"/>
            <a:ext cx="1557020" cy="365760"/>
          </a:xfrm>
          <a:prstGeom prst="rect">
            <a:avLst/>
          </a:prstGeom>
          <a:noFill/>
        </p:spPr>
        <p:txBody>
          <a:bodyPr wrap="square" rtlCol="0">
            <a:spAutoFit/>
          </a:bodyPr>
          <a:p>
            <a:pPr algn="ctr"/>
            <a:r>
              <a:rPr lang="zh-CN" altLang="en-US"/>
              <a:t>风干土壤样品</a:t>
            </a:r>
            <a:endParaRPr lang="zh-CN" altLang="en-US"/>
          </a:p>
        </p:txBody>
      </p:sp>
      <p:sp>
        <p:nvSpPr>
          <p:cNvPr id="10" name="文本框 9"/>
          <p:cNvSpPr txBox="1"/>
          <p:nvPr/>
        </p:nvSpPr>
        <p:spPr>
          <a:xfrm>
            <a:off x="1953895" y="3725545"/>
            <a:ext cx="1555750" cy="365760"/>
          </a:xfrm>
          <a:prstGeom prst="rect">
            <a:avLst/>
          </a:prstGeom>
          <a:noFill/>
        </p:spPr>
        <p:txBody>
          <a:bodyPr wrap="square" rtlCol="0">
            <a:spAutoFit/>
          </a:bodyPr>
          <a:p>
            <a:r>
              <a:rPr lang="zh-CN" altLang="en-US"/>
              <a:t>冷冻土壤样品</a:t>
            </a:r>
            <a:endParaRPr lang="zh-CN" altLang="en-US"/>
          </a:p>
        </p:txBody>
      </p:sp>
      <p:sp>
        <p:nvSpPr>
          <p:cNvPr id="11" name="流程图: 可选过程 10"/>
          <p:cNvSpPr/>
          <p:nvPr/>
        </p:nvSpPr>
        <p:spPr>
          <a:xfrm>
            <a:off x="5461635" y="2026285"/>
            <a:ext cx="2273300" cy="908685"/>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zh-CN" altLang="en-US"/>
          </a:p>
        </p:txBody>
      </p:sp>
      <p:sp>
        <p:nvSpPr>
          <p:cNvPr id="12" name="流程图: 可选过程 11"/>
          <p:cNvSpPr/>
          <p:nvPr/>
        </p:nvSpPr>
        <p:spPr>
          <a:xfrm>
            <a:off x="5461635" y="4887595"/>
            <a:ext cx="2273300" cy="908685"/>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zh-CN" altLang="en-US"/>
          </a:p>
        </p:txBody>
      </p:sp>
      <p:sp>
        <p:nvSpPr>
          <p:cNvPr id="13" name="流程图: 可选过程 12"/>
          <p:cNvSpPr/>
          <p:nvPr/>
        </p:nvSpPr>
        <p:spPr>
          <a:xfrm>
            <a:off x="5461635" y="3453765"/>
            <a:ext cx="2273300" cy="908685"/>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zh-CN" altLang="en-US"/>
          </a:p>
        </p:txBody>
      </p:sp>
      <p:sp>
        <p:nvSpPr>
          <p:cNvPr id="2050" name=" 2050"/>
          <p:cNvSpPr/>
          <p:nvPr/>
        </p:nvSpPr>
        <p:spPr bwMode="auto">
          <a:xfrm flipH="1">
            <a:off x="1275715" y="2349500"/>
            <a:ext cx="405765" cy="3025775"/>
          </a:xfrm>
          <a:custGeom>
            <a:avLst/>
            <a:gdLst>
              <a:gd name="T0" fmla="*/ 2147483646 w 41"/>
              <a:gd name="T1" fmla="*/ 2147483646 h 281"/>
              <a:gd name="T2" fmla="*/ 2147483646 w 41"/>
              <a:gd name="T3" fmla="*/ 2147483646 h 281"/>
              <a:gd name="T4" fmla="*/ 0 w 41"/>
              <a:gd name="T5" fmla="*/ 0 h 281"/>
              <a:gd name="T6" fmla="*/ 2147483646 w 41"/>
              <a:gd name="T7" fmla="*/ 2147483646 h 281"/>
              <a:gd name="T8" fmla="*/ 2147483646 w 41"/>
              <a:gd name="T9" fmla="*/ 2147483646 h 281"/>
              <a:gd name="T10" fmla="*/ 2147483646 w 41"/>
              <a:gd name="T11" fmla="*/ 2147483646 h 281"/>
              <a:gd name="T12" fmla="*/ 2147483646 w 41"/>
              <a:gd name="T13" fmla="*/ 2147483646 h 281"/>
              <a:gd name="T14" fmla="*/ 2147483646 w 41"/>
              <a:gd name="T15" fmla="*/ 2147483646 h 281"/>
              <a:gd name="T16" fmla="*/ 2147483646 w 41"/>
              <a:gd name="T17" fmla="*/ 2147483646 h 281"/>
              <a:gd name="T18" fmla="*/ 2147483646 w 41"/>
              <a:gd name="T19" fmla="*/ 2147483646 h 281"/>
              <a:gd name="T20" fmla="*/ 2147483646 w 41"/>
              <a:gd name="T21" fmla="*/ 2147483646 h 281"/>
              <a:gd name="T22" fmla="*/ 2147483646 w 41"/>
              <a:gd name="T23" fmla="*/ 2147483646 h 281"/>
              <a:gd name="T24" fmla="*/ 2147483646 w 41"/>
              <a:gd name="T25" fmla="*/ 2147483646 h 281"/>
              <a:gd name="T26" fmla="*/ 0 w 41"/>
              <a:gd name="T27" fmla="*/ 2147483646 h 281"/>
              <a:gd name="T28" fmla="*/ 2147483646 w 41"/>
              <a:gd name="T29" fmla="*/ 2147483646 h 281"/>
              <a:gd name="T30" fmla="*/ 2147483646 w 41"/>
              <a:gd name="T31" fmla="*/ 2147483646 h 281"/>
              <a:gd name="T32" fmla="*/ 2147483646 w 41"/>
              <a:gd name="T33" fmla="*/ 2147483646 h 281"/>
              <a:gd name="T34" fmla="*/ 2147483646 w 41"/>
              <a:gd name="T35" fmla="*/ 2147483646 h 281"/>
              <a:gd name="T36" fmla="*/ 2147483646 w 41"/>
              <a:gd name="T37" fmla="*/ 2147483646 h 281"/>
              <a:gd name="T38" fmla="*/ 2147483646 w 41"/>
              <a:gd name="T39" fmla="*/ 2147483646 h 281"/>
              <a:gd name="T40" fmla="*/ 2147483646 w 41"/>
              <a:gd name="T41" fmla="*/ 2147483646 h 281"/>
              <a:gd name="T42" fmla="*/ 2147483646 w 41"/>
              <a:gd name="T43" fmla="*/ 2147483646 h 28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1" h="281">
                <a:moveTo>
                  <a:pt x="15" y="41"/>
                </a:moveTo>
                <a:cubicBezTo>
                  <a:pt x="15" y="29"/>
                  <a:pt x="13" y="19"/>
                  <a:pt x="11" y="13"/>
                </a:cubicBezTo>
                <a:cubicBezTo>
                  <a:pt x="9" y="7"/>
                  <a:pt x="5" y="2"/>
                  <a:pt x="0" y="0"/>
                </a:cubicBezTo>
                <a:cubicBezTo>
                  <a:pt x="10" y="0"/>
                  <a:pt x="17" y="3"/>
                  <a:pt x="21" y="9"/>
                </a:cubicBezTo>
                <a:cubicBezTo>
                  <a:pt x="25" y="14"/>
                  <a:pt x="27" y="27"/>
                  <a:pt x="27" y="45"/>
                </a:cubicBezTo>
                <a:cubicBezTo>
                  <a:pt x="27" y="103"/>
                  <a:pt x="27" y="103"/>
                  <a:pt x="27" y="103"/>
                </a:cubicBezTo>
                <a:cubicBezTo>
                  <a:pt x="27" y="114"/>
                  <a:pt x="28" y="122"/>
                  <a:pt x="30" y="128"/>
                </a:cubicBezTo>
                <a:cubicBezTo>
                  <a:pt x="32" y="134"/>
                  <a:pt x="35" y="138"/>
                  <a:pt x="41" y="141"/>
                </a:cubicBezTo>
                <a:cubicBezTo>
                  <a:pt x="35" y="143"/>
                  <a:pt x="31" y="147"/>
                  <a:pt x="30" y="153"/>
                </a:cubicBezTo>
                <a:cubicBezTo>
                  <a:pt x="28" y="158"/>
                  <a:pt x="27" y="167"/>
                  <a:pt x="27" y="179"/>
                </a:cubicBezTo>
                <a:cubicBezTo>
                  <a:pt x="27" y="232"/>
                  <a:pt x="27" y="232"/>
                  <a:pt x="27" y="232"/>
                </a:cubicBezTo>
                <a:cubicBezTo>
                  <a:pt x="27" y="245"/>
                  <a:pt x="26" y="255"/>
                  <a:pt x="25" y="262"/>
                </a:cubicBezTo>
                <a:cubicBezTo>
                  <a:pt x="23" y="269"/>
                  <a:pt x="20" y="274"/>
                  <a:pt x="16" y="277"/>
                </a:cubicBezTo>
                <a:cubicBezTo>
                  <a:pt x="12" y="279"/>
                  <a:pt x="7" y="281"/>
                  <a:pt x="0" y="281"/>
                </a:cubicBezTo>
                <a:cubicBezTo>
                  <a:pt x="5" y="279"/>
                  <a:pt x="9" y="274"/>
                  <a:pt x="11" y="268"/>
                </a:cubicBezTo>
                <a:cubicBezTo>
                  <a:pt x="13" y="261"/>
                  <a:pt x="15" y="252"/>
                  <a:pt x="15" y="240"/>
                </a:cubicBezTo>
                <a:cubicBezTo>
                  <a:pt x="15" y="186"/>
                  <a:pt x="15" y="186"/>
                  <a:pt x="15" y="186"/>
                </a:cubicBezTo>
                <a:cubicBezTo>
                  <a:pt x="15" y="172"/>
                  <a:pt x="15" y="162"/>
                  <a:pt x="17" y="155"/>
                </a:cubicBezTo>
                <a:cubicBezTo>
                  <a:pt x="19" y="148"/>
                  <a:pt x="23" y="144"/>
                  <a:pt x="29" y="141"/>
                </a:cubicBezTo>
                <a:cubicBezTo>
                  <a:pt x="23" y="138"/>
                  <a:pt x="19" y="133"/>
                  <a:pt x="17" y="127"/>
                </a:cubicBezTo>
                <a:cubicBezTo>
                  <a:pt x="15" y="121"/>
                  <a:pt x="15" y="111"/>
                  <a:pt x="15" y="98"/>
                </a:cubicBezTo>
                <a:lnTo>
                  <a:pt x="15" y="41"/>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a:p>
        </p:txBody>
      </p:sp>
      <p:sp>
        <p:nvSpPr>
          <p:cNvPr id="15" name="右箭头 14"/>
          <p:cNvSpPr/>
          <p:nvPr/>
        </p:nvSpPr>
        <p:spPr>
          <a:xfrm>
            <a:off x="3954780" y="3799205"/>
            <a:ext cx="1506855" cy="145415"/>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zh-CN" altLang="en-US"/>
          </a:p>
        </p:txBody>
      </p:sp>
      <p:sp>
        <p:nvSpPr>
          <p:cNvPr id="16" name="右箭头 15"/>
          <p:cNvSpPr/>
          <p:nvPr/>
        </p:nvSpPr>
        <p:spPr>
          <a:xfrm>
            <a:off x="3954780" y="5269230"/>
            <a:ext cx="1506855" cy="145415"/>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zh-CN" altLang="en-US"/>
          </a:p>
        </p:txBody>
      </p:sp>
      <p:sp>
        <p:nvSpPr>
          <p:cNvPr id="17" name="右箭头 16"/>
          <p:cNvSpPr/>
          <p:nvPr/>
        </p:nvSpPr>
        <p:spPr>
          <a:xfrm>
            <a:off x="3954780" y="2468880"/>
            <a:ext cx="1506855" cy="145415"/>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zh-CN" altLang="en-US"/>
          </a:p>
        </p:txBody>
      </p:sp>
      <p:sp>
        <p:nvSpPr>
          <p:cNvPr id="18" name="文本框 17"/>
          <p:cNvSpPr txBox="1"/>
          <p:nvPr/>
        </p:nvSpPr>
        <p:spPr>
          <a:xfrm>
            <a:off x="5674995" y="2248535"/>
            <a:ext cx="1847215" cy="365760"/>
          </a:xfrm>
          <a:prstGeom prst="rect">
            <a:avLst/>
          </a:prstGeom>
          <a:noFill/>
        </p:spPr>
        <p:txBody>
          <a:bodyPr wrap="square" rtlCol="0">
            <a:spAutoFit/>
          </a:bodyPr>
          <a:p>
            <a:pPr algn="ctr"/>
            <a:r>
              <a:rPr lang="zh-CN" altLang="en-US"/>
              <a:t>植物多样性</a:t>
            </a:r>
            <a:endParaRPr lang="zh-CN" altLang="en-US"/>
          </a:p>
        </p:txBody>
      </p:sp>
      <p:sp>
        <p:nvSpPr>
          <p:cNvPr id="19" name="文本框 18"/>
          <p:cNvSpPr txBox="1"/>
          <p:nvPr/>
        </p:nvSpPr>
        <p:spPr>
          <a:xfrm>
            <a:off x="5674995" y="3453765"/>
            <a:ext cx="1991995" cy="916940"/>
          </a:xfrm>
          <a:prstGeom prst="rect">
            <a:avLst/>
          </a:prstGeom>
          <a:noFill/>
        </p:spPr>
        <p:txBody>
          <a:bodyPr wrap="square" rtlCol="0">
            <a:spAutoFit/>
          </a:bodyPr>
          <a:p>
            <a:r>
              <a:rPr lang="en-US" altLang="zh-CN"/>
              <a:t>DNA</a:t>
            </a:r>
            <a:r>
              <a:rPr lang="zh-CN" altLang="en-US"/>
              <a:t>提取、</a:t>
            </a:r>
            <a:r>
              <a:rPr lang="en-US" altLang="zh-CN"/>
              <a:t>PCR</a:t>
            </a:r>
            <a:r>
              <a:rPr lang="zh-CN" altLang="en-US"/>
              <a:t>扩增</a:t>
            </a:r>
            <a:r>
              <a:rPr lang="en-US" altLang="zh-CN"/>
              <a:t>16S rRNA</a:t>
            </a:r>
            <a:r>
              <a:rPr lang="zh-CN" altLang="en-US"/>
              <a:t>、凝胶回收、测序</a:t>
            </a:r>
            <a:endParaRPr lang="zh-CN" altLang="en-US"/>
          </a:p>
        </p:txBody>
      </p:sp>
      <p:sp>
        <p:nvSpPr>
          <p:cNvPr id="20" name="文本框 19"/>
          <p:cNvSpPr txBox="1"/>
          <p:nvPr/>
        </p:nvSpPr>
        <p:spPr>
          <a:xfrm>
            <a:off x="5742305" y="5042535"/>
            <a:ext cx="1731010" cy="640080"/>
          </a:xfrm>
          <a:prstGeom prst="rect">
            <a:avLst/>
          </a:prstGeom>
          <a:noFill/>
        </p:spPr>
        <p:txBody>
          <a:bodyPr wrap="square" rtlCol="0">
            <a:spAutoFit/>
          </a:bodyPr>
          <a:p>
            <a:pPr algn="ctr"/>
            <a:r>
              <a:rPr lang="zh-CN" altLang="en-US"/>
              <a:t>土壤养分</a:t>
            </a:r>
            <a:endParaRPr lang="zh-CN" altLang="en-US"/>
          </a:p>
          <a:p>
            <a:pPr algn="ctr"/>
            <a:r>
              <a:rPr lang="zh-CN" altLang="en-US"/>
              <a:t>理化性质</a:t>
            </a:r>
            <a:endParaRPr lang="zh-CN" altLang="en-US"/>
          </a:p>
        </p:txBody>
      </p:sp>
      <p:sp>
        <p:nvSpPr>
          <p:cNvPr id="21" name="文本框 20"/>
          <p:cNvSpPr txBox="1"/>
          <p:nvPr/>
        </p:nvSpPr>
        <p:spPr>
          <a:xfrm>
            <a:off x="7917815" y="2287270"/>
            <a:ext cx="3161030" cy="365760"/>
          </a:xfrm>
          <a:prstGeom prst="rect">
            <a:avLst/>
          </a:prstGeom>
          <a:noFill/>
        </p:spPr>
        <p:txBody>
          <a:bodyPr wrap="square" rtlCol="0">
            <a:spAutoFit/>
          </a:bodyPr>
          <a:p>
            <a:r>
              <a:rPr lang="zh-CN" altLang="en-US"/>
              <a:t>（物种水平、功能群水平）</a:t>
            </a:r>
            <a:endParaRPr lang="zh-CN" altLang="en-US"/>
          </a:p>
        </p:txBody>
      </p:sp>
      <p:sp>
        <p:nvSpPr>
          <p:cNvPr id="22" name="文本框 21"/>
          <p:cNvSpPr txBox="1"/>
          <p:nvPr/>
        </p:nvSpPr>
        <p:spPr>
          <a:xfrm>
            <a:off x="8004810" y="3729355"/>
            <a:ext cx="3161030" cy="365760"/>
          </a:xfrm>
          <a:prstGeom prst="rect">
            <a:avLst/>
          </a:prstGeom>
          <a:noFill/>
        </p:spPr>
        <p:txBody>
          <a:bodyPr wrap="square" rtlCol="0">
            <a:spAutoFit/>
          </a:bodyPr>
          <a:p>
            <a:r>
              <a:rPr lang="zh-CN" altLang="en-US"/>
              <a:t>（微生物多样性）</a:t>
            </a:r>
            <a:endParaRPr lang="zh-CN" altLang="en-US"/>
          </a:p>
        </p:txBody>
      </p:sp>
      <p:sp>
        <p:nvSpPr>
          <p:cNvPr id="23" name="文本框 22"/>
          <p:cNvSpPr txBox="1"/>
          <p:nvPr/>
        </p:nvSpPr>
        <p:spPr>
          <a:xfrm>
            <a:off x="8004810" y="5179695"/>
            <a:ext cx="3161030" cy="365760"/>
          </a:xfrm>
          <a:prstGeom prst="rect">
            <a:avLst/>
          </a:prstGeom>
          <a:noFill/>
        </p:spPr>
        <p:txBody>
          <a:bodyPr wrap="square" rtlCol="0">
            <a:spAutoFit/>
          </a:bodyPr>
          <a:p>
            <a:r>
              <a:rPr lang="zh-CN" altLang="en-US"/>
              <a:t>（环境）</a:t>
            </a: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题纲</a:t>
            </a:r>
            <a:endParaRPr lang="zh-CN" altLang="en-US"/>
          </a:p>
        </p:txBody>
      </p:sp>
      <p:sp>
        <p:nvSpPr>
          <p:cNvPr id="3" name="内容占位符 2"/>
          <p:cNvSpPr>
            <a:spLocks noGrp="1"/>
          </p:cNvSpPr>
          <p:nvPr>
            <p:ph idx="1"/>
          </p:nvPr>
        </p:nvSpPr>
        <p:spPr>
          <a:xfrm>
            <a:off x="3505835" y="1825625"/>
            <a:ext cx="6156325" cy="4351655"/>
          </a:xfrm>
        </p:spPr>
        <p:txBody>
          <a:bodyPr/>
          <a:p>
            <a:pPr marL="0" indent="0">
              <a:buNone/>
            </a:pPr>
            <a:r>
              <a:rPr lang="en-US" altLang="zh-CN"/>
              <a:t>1. </a:t>
            </a:r>
            <a:r>
              <a:rPr lang="zh-CN" altLang="en-US"/>
              <a:t>选题背景及研究现状</a:t>
            </a:r>
            <a:endParaRPr lang="zh-CN" altLang="zh-CN">
              <a:solidFill>
                <a:srgbClr val="FF0000"/>
              </a:solidFill>
            </a:endParaRPr>
          </a:p>
          <a:p>
            <a:pPr marL="0" indent="0">
              <a:buNone/>
            </a:pPr>
            <a:r>
              <a:rPr lang="en-US" altLang="zh-CN"/>
              <a:t>2. </a:t>
            </a:r>
            <a:r>
              <a:rPr lang="zh-CN" altLang="en-US"/>
              <a:t>研究方法、技术路线、实验方案</a:t>
            </a:r>
            <a:endParaRPr lang="zh-CN" altLang="en-US"/>
          </a:p>
          <a:p>
            <a:pPr marL="0" indent="0">
              <a:buNone/>
            </a:pPr>
            <a:r>
              <a:rPr lang="en-US" altLang="zh-CN"/>
              <a:t>3. </a:t>
            </a:r>
            <a:r>
              <a:rPr lang="zh-CN" altLang="en-US"/>
              <a:t>现阶段研究基础</a:t>
            </a:r>
            <a:endParaRPr lang="zh-CN" altLang="en-US"/>
          </a:p>
          <a:p>
            <a:pPr marL="0" indent="0">
              <a:buNone/>
            </a:pPr>
            <a:r>
              <a:rPr lang="en-US" altLang="zh-CN"/>
              <a:t>4. </a:t>
            </a:r>
            <a:r>
              <a:rPr lang="zh-CN" altLang="en-US"/>
              <a:t>研究计划与工作安排</a:t>
            </a: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en-US" altLang="zh-CN" sz="3200">
                <a:sym typeface="+mn-ea"/>
              </a:rPr>
              <a:t>3. </a:t>
            </a:r>
            <a:r>
              <a:rPr lang="zh-CN" altLang="en-US" sz="3200">
                <a:sym typeface="+mn-ea"/>
              </a:rPr>
              <a:t>现阶段研究基础</a:t>
            </a:r>
            <a:endParaRPr lang="zh-CN" altLang="en-US" sz="3200"/>
          </a:p>
        </p:txBody>
      </p:sp>
      <p:sp>
        <p:nvSpPr>
          <p:cNvPr id="3" name="内容占位符 2"/>
          <p:cNvSpPr>
            <a:spLocks noGrp="1"/>
          </p:cNvSpPr>
          <p:nvPr>
            <p:ph idx="1"/>
          </p:nvPr>
        </p:nvSpPr>
        <p:spPr>
          <a:xfrm>
            <a:off x="895985" y="1400175"/>
            <a:ext cx="10515600" cy="1393190"/>
          </a:xfrm>
        </p:spPr>
        <p:txBody>
          <a:bodyPr>
            <a:normAutofit lnSpcReduction="10000"/>
          </a:bodyPr>
          <a:p>
            <a:pPr marL="0" indent="0">
              <a:buNone/>
            </a:pPr>
            <a:r>
              <a:rPr lang="zh-CN" altLang="en-US" sz="2400"/>
              <a:t>1）野外取样</a:t>
            </a:r>
            <a:endParaRPr lang="zh-CN" altLang="en-US" sz="2400"/>
          </a:p>
          <a:p>
            <a:pPr marL="0" indent="0">
              <a:buNone/>
            </a:pPr>
            <a:endParaRPr lang="zh-CN" altLang="en-US"/>
          </a:p>
          <a:p>
            <a:pPr marL="0" indent="0">
              <a:buNone/>
            </a:pPr>
            <a:endParaRPr lang="zh-CN" altLang="en-US"/>
          </a:p>
        </p:txBody>
      </p:sp>
      <p:pic>
        <p:nvPicPr>
          <p:cNvPr id="4" name="图片 1" descr="I:\青藏中文以及英文\378419780275194014.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3787775" y="1755140"/>
            <a:ext cx="7005955" cy="4410075"/>
          </a:xfrm>
          <a:prstGeom prst="rect">
            <a:avLst/>
          </a:prstGeom>
          <a:noFill/>
          <a:ln>
            <a:noFill/>
          </a:ln>
        </p:spPr>
      </p:pic>
      <p:sp>
        <p:nvSpPr>
          <p:cNvPr id="5" name="文本框 4"/>
          <p:cNvSpPr txBox="1"/>
          <p:nvPr/>
        </p:nvSpPr>
        <p:spPr>
          <a:xfrm>
            <a:off x="1139825" y="2538095"/>
            <a:ext cx="2263775" cy="916940"/>
          </a:xfrm>
          <a:prstGeom prst="rect">
            <a:avLst/>
          </a:prstGeom>
          <a:noFill/>
        </p:spPr>
        <p:txBody>
          <a:bodyPr wrap="square" rtlCol="0">
            <a:spAutoFit/>
          </a:bodyPr>
          <a:p>
            <a:r>
              <a:rPr lang="en-US" altLang="zh-CN"/>
              <a:t>2014-8</a:t>
            </a:r>
            <a:endParaRPr lang="en-US" altLang="zh-CN"/>
          </a:p>
          <a:p>
            <a:r>
              <a:rPr lang="zh-CN" altLang="en-US"/>
              <a:t>西藏：</a:t>
            </a:r>
            <a:r>
              <a:rPr lang="en-US" altLang="zh-CN"/>
              <a:t>28</a:t>
            </a:r>
            <a:r>
              <a:rPr lang="zh-CN" altLang="en-US"/>
              <a:t>个样点</a:t>
            </a:r>
            <a:endParaRPr lang="zh-CN" altLang="en-US"/>
          </a:p>
          <a:p>
            <a:r>
              <a:rPr lang="zh-CN" altLang="en-US"/>
              <a:t>青海：</a:t>
            </a:r>
            <a:r>
              <a:rPr lang="en-US" altLang="zh-CN"/>
              <a:t>33</a:t>
            </a:r>
            <a:r>
              <a:rPr lang="zh-CN" altLang="en-US"/>
              <a:t>个样点</a:t>
            </a:r>
            <a:endParaRPr lang="zh-CN" altLang="en-US"/>
          </a:p>
        </p:txBody>
      </p:sp>
      <p:sp>
        <p:nvSpPr>
          <p:cNvPr id="6" name="文本框 5"/>
          <p:cNvSpPr txBox="1"/>
          <p:nvPr/>
        </p:nvSpPr>
        <p:spPr>
          <a:xfrm>
            <a:off x="1139825" y="4030980"/>
            <a:ext cx="1894840" cy="642620"/>
          </a:xfrm>
          <a:prstGeom prst="rect">
            <a:avLst/>
          </a:prstGeom>
          <a:noFill/>
        </p:spPr>
        <p:txBody>
          <a:bodyPr wrap="square" rtlCol="0">
            <a:spAutoFit/>
          </a:bodyPr>
          <a:p>
            <a:r>
              <a:rPr lang="en-US" altLang="zh-CN"/>
              <a:t>2015-9</a:t>
            </a:r>
            <a:endParaRPr lang="en-US" altLang="zh-CN"/>
          </a:p>
          <a:p>
            <a:r>
              <a:rPr lang="zh-CN" altLang="en-US"/>
              <a:t>内蒙古：</a:t>
            </a:r>
            <a:r>
              <a:rPr lang="en-US" altLang="zh-CN"/>
              <a:t>65</a:t>
            </a:r>
            <a:r>
              <a:rPr lang="zh-CN" altLang="en-US"/>
              <a:t>样点</a:t>
            </a:r>
            <a:endParaRPr lang="zh-CN" altLang="en-US"/>
          </a:p>
        </p:txBody>
      </p:sp>
      <p:sp>
        <p:nvSpPr>
          <p:cNvPr id="7" name="文本框 6"/>
          <p:cNvSpPr txBox="1"/>
          <p:nvPr/>
        </p:nvSpPr>
        <p:spPr>
          <a:xfrm>
            <a:off x="1207770" y="5391150"/>
            <a:ext cx="1818005" cy="368300"/>
          </a:xfrm>
          <a:prstGeom prst="rect">
            <a:avLst/>
          </a:prstGeom>
          <a:noFill/>
        </p:spPr>
        <p:txBody>
          <a:bodyPr wrap="square" rtlCol="0">
            <a:spAutoFit/>
          </a:bodyPr>
          <a:p>
            <a:r>
              <a:rPr lang="en-US" altLang="zh-CN">
                <a:solidFill>
                  <a:srgbClr val="FF0000"/>
                </a:solidFill>
              </a:rPr>
              <a:t>126</a:t>
            </a:r>
            <a:r>
              <a:rPr lang="zh-CN" altLang="en-US">
                <a:solidFill>
                  <a:srgbClr val="FF0000"/>
                </a:solidFill>
              </a:rPr>
              <a:t>个样点</a:t>
            </a:r>
            <a:endParaRPr lang="zh-CN" altLang="en-US">
              <a:solidFill>
                <a:srgbClr val="FF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sz="3200">
                <a:sym typeface="+mn-ea"/>
              </a:rPr>
              <a:t>现阶段研究基础</a:t>
            </a:r>
            <a:r>
              <a:rPr lang="en-US" altLang="zh-CN" sz="3200">
                <a:sym typeface="+mn-ea"/>
              </a:rPr>
              <a:t>—</a:t>
            </a:r>
            <a:r>
              <a:rPr lang="zh-CN" altLang="en-US" sz="3200">
                <a:sym typeface="+mn-ea"/>
              </a:rPr>
              <a:t>植物样品</a:t>
            </a:r>
            <a:endParaRPr lang="zh-CN" altLang="en-US" sz="3200">
              <a:sym typeface="+mn-ea"/>
            </a:endParaRPr>
          </a:p>
        </p:txBody>
      </p:sp>
      <p:sp>
        <p:nvSpPr>
          <p:cNvPr id="3" name="内容占位符 2"/>
          <p:cNvSpPr>
            <a:spLocks noGrp="1"/>
          </p:cNvSpPr>
          <p:nvPr>
            <p:ph idx="1"/>
          </p:nvPr>
        </p:nvSpPr>
        <p:spPr/>
        <p:txBody>
          <a:bodyPr/>
          <a:p>
            <a:pPr marL="0" indent="0">
              <a:buNone/>
            </a:pPr>
            <a:endParaRPr lang="zh-CN" altLang="en-US" sz="2000">
              <a:latin typeface="Arial" charset="0"/>
            </a:endParaRPr>
          </a:p>
          <a:p>
            <a:pPr marL="0" indent="0">
              <a:buNone/>
            </a:pPr>
            <a:endParaRPr lang="zh-CN" altLang="en-US"/>
          </a:p>
        </p:txBody>
      </p:sp>
      <p:sp>
        <p:nvSpPr>
          <p:cNvPr id="5" name="流程图: 可选过程 4"/>
          <p:cNvSpPr/>
          <p:nvPr/>
        </p:nvSpPr>
        <p:spPr>
          <a:xfrm>
            <a:off x="1681480" y="3049270"/>
            <a:ext cx="2273300" cy="908685"/>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zh-CN" altLang="en-US"/>
          </a:p>
        </p:txBody>
      </p:sp>
      <p:sp>
        <p:nvSpPr>
          <p:cNvPr id="7" name="流程图: 可选过程 6"/>
          <p:cNvSpPr/>
          <p:nvPr/>
        </p:nvSpPr>
        <p:spPr>
          <a:xfrm>
            <a:off x="4504690" y="1912620"/>
            <a:ext cx="2273300" cy="706120"/>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zh-CN" altLang="en-US"/>
          </a:p>
        </p:txBody>
      </p:sp>
      <p:sp>
        <p:nvSpPr>
          <p:cNvPr id="8" name="文本框 7"/>
          <p:cNvSpPr txBox="1"/>
          <p:nvPr/>
        </p:nvSpPr>
        <p:spPr>
          <a:xfrm>
            <a:off x="1999615" y="3320415"/>
            <a:ext cx="1576070" cy="365760"/>
          </a:xfrm>
          <a:prstGeom prst="rect">
            <a:avLst/>
          </a:prstGeom>
          <a:noFill/>
        </p:spPr>
        <p:txBody>
          <a:bodyPr wrap="square" rtlCol="0">
            <a:spAutoFit/>
          </a:bodyPr>
          <a:p>
            <a:r>
              <a:rPr lang="zh-CN" altLang="en-US"/>
              <a:t>分种植物样品</a:t>
            </a:r>
            <a:endParaRPr lang="zh-CN" altLang="en-US"/>
          </a:p>
        </p:txBody>
      </p:sp>
      <p:sp>
        <p:nvSpPr>
          <p:cNvPr id="9" name="文本框 8"/>
          <p:cNvSpPr txBox="1"/>
          <p:nvPr/>
        </p:nvSpPr>
        <p:spPr>
          <a:xfrm>
            <a:off x="4805045" y="2082800"/>
            <a:ext cx="1557020" cy="365760"/>
          </a:xfrm>
          <a:prstGeom prst="rect">
            <a:avLst/>
          </a:prstGeom>
          <a:noFill/>
        </p:spPr>
        <p:txBody>
          <a:bodyPr wrap="square" rtlCol="0">
            <a:spAutoFit/>
          </a:bodyPr>
          <a:p>
            <a:pPr algn="ctr"/>
            <a:r>
              <a:rPr lang="zh-CN" altLang="en-US"/>
              <a:t>西藏样带</a:t>
            </a:r>
            <a:endParaRPr lang="zh-CN" altLang="en-US"/>
          </a:p>
        </p:txBody>
      </p:sp>
      <p:sp>
        <p:nvSpPr>
          <p:cNvPr id="2050" name=" 2050"/>
          <p:cNvSpPr/>
          <p:nvPr/>
        </p:nvSpPr>
        <p:spPr bwMode="auto">
          <a:xfrm flipH="1">
            <a:off x="3954780" y="2125980"/>
            <a:ext cx="192405" cy="2755900"/>
          </a:xfrm>
          <a:custGeom>
            <a:avLst/>
            <a:gdLst>
              <a:gd name="T0" fmla="*/ 2147483646 w 41"/>
              <a:gd name="T1" fmla="*/ 2147483646 h 281"/>
              <a:gd name="T2" fmla="*/ 2147483646 w 41"/>
              <a:gd name="T3" fmla="*/ 2147483646 h 281"/>
              <a:gd name="T4" fmla="*/ 0 w 41"/>
              <a:gd name="T5" fmla="*/ 0 h 281"/>
              <a:gd name="T6" fmla="*/ 2147483646 w 41"/>
              <a:gd name="T7" fmla="*/ 2147483646 h 281"/>
              <a:gd name="T8" fmla="*/ 2147483646 w 41"/>
              <a:gd name="T9" fmla="*/ 2147483646 h 281"/>
              <a:gd name="T10" fmla="*/ 2147483646 w 41"/>
              <a:gd name="T11" fmla="*/ 2147483646 h 281"/>
              <a:gd name="T12" fmla="*/ 2147483646 w 41"/>
              <a:gd name="T13" fmla="*/ 2147483646 h 281"/>
              <a:gd name="T14" fmla="*/ 2147483646 w 41"/>
              <a:gd name="T15" fmla="*/ 2147483646 h 281"/>
              <a:gd name="T16" fmla="*/ 2147483646 w 41"/>
              <a:gd name="T17" fmla="*/ 2147483646 h 281"/>
              <a:gd name="T18" fmla="*/ 2147483646 w 41"/>
              <a:gd name="T19" fmla="*/ 2147483646 h 281"/>
              <a:gd name="T20" fmla="*/ 2147483646 w 41"/>
              <a:gd name="T21" fmla="*/ 2147483646 h 281"/>
              <a:gd name="T22" fmla="*/ 2147483646 w 41"/>
              <a:gd name="T23" fmla="*/ 2147483646 h 281"/>
              <a:gd name="T24" fmla="*/ 2147483646 w 41"/>
              <a:gd name="T25" fmla="*/ 2147483646 h 281"/>
              <a:gd name="T26" fmla="*/ 0 w 41"/>
              <a:gd name="T27" fmla="*/ 2147483646 h 281"/>
              <a:gd name="T28" fmla="*/ 2147483646 w 41"/>
              <a:gd name="T29" fmla="*/ 2147483646 h 281"/>
              <a:gd name="T30" fmla="*/ 2147483646 w 41"/>
              <a:gd name="T31" fmla="*/ 2147483646 h 281"/>
              <a:gd name="T32" fmla="*/ 2147483646 w 41"/>
              <a:gd name="T33" fmla="*/ 2147483646 h 281"/>
              <a:gd name="T34" fmla="*/ 2147483646 w 41"/>
              <a:gd name="T35" fmla="*/ 2147483646 h 281"/>
              <a:gd name="T36" fmla="*/ 2147483646 w 41"/>
              <a:gd name="T37" fmla="*/ 2147483646 h 281"/>
              <a:gd name="T38" fmla="*/ 2147483646 w 41"/>
              <a:gd name="T39" fmla="*/ 2147483646 h 281"/>
              <a:gd name="T40" fmla="*/ 2147483646 w 41"/>
              <a:gd name="T41" fmla="*/ 2147483646 h 281"/>
              <a:gd name="T42" fmla="*/ 2147483646 w 41"/>
              <a:gd name="T43" fmla="*/ 2147483646 h 28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1" h="281">
                <a:moveTo>
                  <a:pt x="15" y="41"/>
                </a:moveTo>
                <a:cubicBezTo>
                  <a:pt x="15" y="29"/>
                  <a:pt x="13" y="19"/>
                  <a:pt x="11" y="13"/>
                </a:cubicBezTo>
                <a:cubicBezTo>
                  <a:pt x="9" y="7"/>
                  <a:pt x="5" y="2"/>
                  <a:pt x="0" y="0"/>
                </a:cubicBezTo>
                <a:cubicBezTo>
                  <a:pt x="10" y="0"/>
                  <a:pt x="17" y="3"/>
                  <a:pt x="21" y="9"/>
                </a:cubicBezTo>
                <a:cubicBezTo>
                  <a:pt x="25" y="14"/>
                  <a:pt x="27" y="27"/>
                  <a:pt x="27" y="45"/>
                </a:cubicBezTo>
                <a:cubicBezTo>
                  <a:pt x="27" y="103"/>
                  <a:pt x="27" y="103"/>
                  <a:pt x="27" y="103"/>
                </a:cubicBezTo>
                <a:cubicBezTo>
                  <a:pt x="27" y="114"/>
                  <a:pt x="28" y="122"/>
                  <a:pt x="30" y="128"/>
                </a:cubicBezTo>
                <a:cubicBezTo>
                  <a:pt x="32" y="134"/>
                  <a:pt x="35" y="138"/>
                  <a:pt x="41" y="141"/>
                </a:cubicBezTo>
                <a:cubicBezTo>
                  <a:pt x="35" y="143"/>
                  <a:pt x="31" y="147"/>
                  <a:pt x="30" y="153"/>
                </a:cubicBezTo>
                <a:cubicBezTo>
                  <a:pt x="28" y="158"/>
                  <a:pt x="27" y="167"/>
                  <a:pt x="27" y="179"/>
                </a:cubicBezTo>
                <a:cubicBezTo>
                  <a:pt x="27" y="232"/>
                  <a:pt x="27" y="232"/>
                  <a:pt x="27" y="232"/>
                </a:cubicBezTo>
                <a:cubicBezTo>
                  <a:pt x="27" y="245"/>
                  <a:pt x="26" y="255"/>
                  <a:pt x="25" y="262"/>
                </a:cubicBezTo>
                <a:cubicBezTo>
                  <a:pt x="23" y="269"/>
                  <a:pt x="20" y="274"/>
                  <a:pt x="16" y="277"/>
                </a:cubicBezTo>
                <a:cubicBezTo>
                  <a:pt x="12" y="279"/>
                  <a:pt x="7" y="281"/>
                  <a:pt x="0" y="281"/>
                </a:cubicBezTo>
                <a:cubicBezTo>
                  <a:pt x="5" y="279"/>
                  <a:pt x="9" y="274"/>
                  <a:pt x="11" y="268"/>
                </a:cubicBezTo>
                <a:cubicBezTo>
                  <a:pt x="13" y="261"/>
                  <a:pt x="15" y="252"/>
                  <a:pt x="15" y="240"/>
                </a:cubicBezTo>
                <a:cubicBezTo>
                  <a:pt x="15" y="186"/>
                  <a:pt x="15" y="186"/>
                  <a:pt x="15" y="186"/>
                </a:cubicBezTo>
                <a:cubicBezTo>
                  <a:pt x="15" y="172"/>
                  <a:pt x="15" y="162"/>
                  <a:pt x="17" y="155"/>
                </a:cubicBezTo>
                <a:cubicBezTo>
                  <a:pt x="19" y="148"/>
                  <a:pt x="23" y="144"/>
                  <a:pt x="29" y="141"/>
                </a:cubicBezTo>
                <a:cubicBezTo>
                  <a:pt x="23" y="138"/>
                  <a:pt x="19" y="133"/>
                  <a:pt x="17" y="127"/>
                </a:cubicBezTo>
                <a:cubicBezTo>
                  <a:pt x="15" y="121"/>
                  <a:pt x="15" y="111"/>
                  <a:pt x="15" y="98"/>
                </a:cubicBezTo>
                <a:lnTo>
                  <a:pt x="15" y="41"/>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a:p>
        </p:txBody>
      </p:sp>
      <p:sp>
        <p:nvSpPr>
          <p:cNvPr id="15" name="流程图: 可选过程 14"/>
          <p:cNvSpPr/>
          <p:nvPr/>
        </p:nvSpPr>
        <p:spPr>
          <a:xfrm>
            <a:off x="4504690" y="3150235"/>
            <a:ext cx="2273300" cy="706120"/>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zh-CN" altLang="en-US"/>
          </a:p>
        </p:txBody>
      </p:sp>
      <p:sp>
        <p:nvSpPr>
          <p:cNvPr id="16" name="流程图: 可选过程 15"/>
          <p:cNvSpPr/>
          <p:nvPr/>
        </p:nvSpPr>
        <p:spPr>
          <a:xfrm>
            <a:off x="4504690" y="4340860"/>
            <a:ext cx="2273300" cy="706120"/>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zh-CN" altLang="en-US"/>
          </a:p>
        </p:txBody>
      </p:sp>
      <p:sp>
        <p:nvSpPr>
          <p:cNvPr id="17" name="文本框 16"/>
          <p:cNvSpPr txBox="1"/>
          <p:nvPr/>
        </p:nvSpPr>
        <p:spPr>
          <a:xfrm>
            <a:off x="5046345" y="3273425"/>
            <a:ext cx="1198880" cy="365760"/>
          </a:xfrm>
          <a:prstGeom prst="rect">
            <a:avLst/>
          </a:prstGeom>
          <a:noFill/>
        </p:spPr>
        <p:txBody>
          <a:bodyPr wrap="square" rtlCol="0">
            <a:spAutoFit/>
          </a:bodyPr>
          <a:p>
            <a:pPr algn="ctr"/>
            <a:r>
              <a:rPr lang="zh-CN" altLang="en-US"/>
              <a:t>青海样带</a:t>
            </a:r>
            <a:endParaRPr lang="zh-CN" altLang="en-US"/>
          </a:p>
        </p:txBody>
      </p:sp>
      <p:sp>
        <p:nvSpPr>
          <p:cNvPr id="18" name="文本框 17"/>
          <p:cNvSpPr txBox="1"/>
          <p:nvPr/>
        </p:nvSpPr>
        <p:spPr>
          <a:xfrm>
            <a:off x="5027295" y="4443095"/>
            <a:ext cx="1363345" cy="365760"/>
          </a:xfrm>
          <a:prstGeom prst="rect">
            <a:avLst/>
          </a:prstGeom>
          <a:noFill/>
        </p:spPr>
        <p:txBody>
          <a:bodyPr wrap="square" rtlCol="0">
            <a:spAutoFit/>
          </a:bodyPr>
          <a:p>
            <a:r>
              <a:rPr lang="zh-CN" altLang="en-US"/>
              <a:t>内蒙古样带</a:t>
            </a:r>
            <a:endParaRPr lang="zh-CN" altLang="en-US"/>
          </a:p>
        </p:txBody>
      </p:sp>
      <p:sp>
        <p:nvSpPr>
          <p:cNvPr id="19" name="文本框 18"/>
          <p:cNvSpPr txBox="1"/>
          <p:nvPr/>
        </p:nvSpPr>
        <p:spPr>
          <a:xfrm>
            <a:off x="7049135" y="2125980"/>
            <a:ext cx="676910" cy="365760"/>
          </a:xfrm>
          <a:prstGeom prst="rect">
            <a:avLst/>
          </a:prstGeom>
          <a:noFill/>
          <a:ln>
            <a:noFill/>
          </a:ln>
        </p:spPr>
        <p:txBody>
          <a:bodyPr wrap="square" rtlCol="0">
            <a:spAutoFit/>
          </a:bodyPr>
          <a:p>
            <a:r>
              <a:rPr lang="zh-CN" altLang="en-US" b="1">
                <a:solidFill>
                  <a:srgbClr val="FF0000"/>
                </a:solidFill>
                <a:latin typeface="Arial" charset="0"/>
                <a:sym typeface="+mn-ea"/>
              </a:rPr>
              <a:t>√</a:t>
            </a:r>
            <a:endParaRPr lang="zh-CN" altLang="en-US" b="1">
              <a:solidFill>
                <a:srgbClr val="FF0000"/>
              </a:solidFill>
              <a:latin typeface="Arial" charset="0"/>
              <a:sym typeface="+mn-ea"/>
            </a:endParaRPr>
          </a:p>
        </p:txBody>
      </p:sp>
      <p:sp>
        <p:nvSpPr>
          <p:cNvPr id="20" name="文本框 19"/>
          <p:cNvSpPr txBox="1"/>
          <p:nvPr/>
        </p:nvSpPr>
        <p:spPr>
          <a:xfrm>
            <a:off x="7049135" y="4443095"/>
            <a:ext cx="676910" cy="365760"/>
          </a:xfrm>
          <a:prstGeom prst="rect">
            <a:avLst/>
          </a:prstGeom>
          <a:noFill/>
        </p:spPr>
        <p:txBody>
          <a:bodyPr wrap="square" rtlCol="0">
            <a:spAutoFit/>
          </a:bodyPr>
          <a:p>
            <a:r>
              <a:rPr lang="zh-CN" altLang="en-US" b="1">
                <a:solidFill>
                  <a:srgbClr val="FF0000"/>
                </a:solidFill>
                <a:latin typeface="Arial" charset="0"/>
                <a:sym typeface="+mn-ea"/>
              </a:rPr>
              <a:t>√</a:t>
            </a:r>
            <a:endParaRPr lang="zh-CN" altLang="en-US" b="1">
              <a:solidFill>
                <a:srgbClr val="FF0000"/>
              </a:solidFill>
              <a:latin typeface="Arial" charset="0"/>
              <a:sym typeface="+mn-ea"/>
            </a:endParaRPr>
          </a:p>
        </p:txBody>
      </p:sp>
      <p:sp>
        <p:nvSpPr>
          <p:cNvPr id="21" name="文本框 20"/>
          <p:cNvSpPr txBox="1"/>
          <p:nvPr/>
        </p:nvSpPr>
        <p:spPr>
          <a:xfrm>
            <a:off x="7049135" y="3246120"/>
            <a:ext cx="676910" cy="365760"/>
          </a:xfrm>
          <a:prstGeom prst="rect">
            <a:avLst/>
          </a:prstGeom>
          <a:noFill/>
        </p:spPr>
        <p:txBody>
          <a:bodyPr wrap="square" rtlCol="0">
            <a:spAutoFit/>
          </a:bodyPr>
          <a:p>
            <a:r>
              <a:rPr lang="zh-CN" altLang="en-US" b="1">
                <a:solidFill>
                  <a:srgbClr val="FF0000"/>
                </a:solidFill>
                <a:latin typeface="Arial" charset="0"/>
                <a:sym typeface="+mn-ea"/>
              </a:rPr>
              <a:t>√</a:t>
            </a:r>
            <a:endParaRPr lang="zh-CN" altLang="en-US" b="1">
              <a:solidFill>
                <a:srgbClr val="FF0000"/>
              </a:solidFill>
              <a:latin typeface="Arial" charset="0"/>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9X)8CW5%J]6LX`R6I~U0W1C"/>
          <p:cNvPicPr>
            <a:picLocks noChangeAspect="1"/>
          </p:cNvPicPr>
          <p:nvPr/>
        </p:nvPicPr>
        <p:blipFill>
          <a:blip r:embed="rId1"/>
          <a:stretch>
            <a:fillRect/>
          </a:stretch>
        </p:blipFill>
        <p:spPr>
          <a:xfrm>
            <a:off x="1162685" y="1825625"/>
            <a:ext cx="3580765" cy="4085590"/>
          </a:xfrm>
          <a:prstGeom prst="rect">
            <a:avLst/>
          </a:prstGeom>
        </p:spPr>
      </p:pic>
      <p:sp>
        <p:nvSpPr>
          <p:cNvPr id="5" name="文本框 4"/>
          <p:cNvSpPr txBox="1"/>
          <p:nvPr/>
        </p:nvSpPr>
        <p:spPr>
          <a:xfrm>
            <a:off x="4989195" y="2151380"/>
            <a:ext cx="6364605" cy="368300"/>
          </a:xfrm>
          <a:prstGeom prst="rect">
            <a:avLst/>
          </a:prstGeom>
          <a:noFill/>
          <a:ln w="22225">
            <a:solidFill>
              <a:srgbClr val="FF0000"/>
            </a:solidFill>
            <a:prstDash val="dash"/>
          </a:ln>
        </p:spPr>
        <p:txBody>
          <a:bodyPr wrap="square" rtlCol="0">
            <a:spAutoFit/>
          </a:bodyPr>
          <a:p>
            <a:r>
              <a:rPr lang="zh-CN" altLang="en-US">
                <a:sym typeface="+mn-ea"/>
              </a:rPr>
              <a:t>已完成西藏、青海、内蒙三条样带的土壤微生物DNA提取工作；</a:t>
            </a:r>
            <a:endParaRPr lang="zh-CN" altLang="en-US"/>
          </a:p>
        </p:txBody>
      </p:sp>
      <p:sp>
        <p:nvSpPr>
          <p:cNvPr id="6" name="文本框 5"/>
          <p:cNvSpPr txBox="1"/>
          <p:nvPr/>
        </p:nvSpPr>
        <p:spPr>
          <a:xfrm>
            <a:off x="4989195" y="3168015"/>
            <a:ext cx="6364605" cy="368300"/>
          </a:xfrm>
          <a:prstGeom prst="rect">
            <a:avLst/>
          </a:prstGeom>
          <a:noFill/>
          <a:ln w="22225">
            <a:solidFill>
              <a:srgbClr val="FF0000"/>
            </a:solidFill>
            <a:prstDash val="dash"/>
          </a:ln>
        </p:spPr>
        <p:txBody>
          <a:bodyPr wrap="square" rtlCol="0">
            <a:spAutoFit/>
          </a:bodyPr>
          <a:p>
            <a:r>
              <a:rPr lang="zh-CN" altLang="en-US">
                <a:sym typeface="+mn-ea"/>
              </a:rPr>
              <a:t>已基本完成西藏和青海样带的细菌和真菌的PCR</a:t>
            </a:r>
            <a:r>
              <a:rPr lang="zh-CN" altLang="en-US">
                <a:sym typeface="+mn-ea"/>
              </a:rPr>
              <a:t>；</a:t>
            </a:r>
            <a:endParaRPr lang="zh-CN" altLang="en-US"/>
          </a:p>
        </p:txBody>
      </p:sp>
      <p:sp>
        <p:nvSpPr>
          <p:cNvPr id="7" name="文本框 6"/>
          <p:cNvSpPr txBox="1"/>
          <p:nvPr/>
        </p:nvSpPr>
        <p:spPr>
          <a:xfrm>
            <a:off x="4989195" y="4155440"/>
            <a:ext cx="6364605" cy="365760"/>
          </a:xfrm>
          <a:prstGeom prst="rect">
            <a:avLst/>
          </a:prstGeom>
          <a:noFill/>
          <a:ln w="22225">
            <a:solidFill>
              <a:srgbClr val="FF0000"/>
            </a:solidFill>
            <a:prstDash val="dash"/>
          </a:ln>
        </p:spPr>
        <p:txBody>
          <a:bodyPr wrap="square" rtlCol="0">
            <a:spAutoFit/>
          </a:bodyPr>
          <a:p>
            <a:r>
              <a:rPr lang="zh-CN" altLang="en-US">
                <a:sym typeface="+mn-ea"/>
              </a:rPr>
              <a:t>已基本完成西藏和青海样带的细菌和真菌；</a:t>
            </a:r>
            <a:endParaRPr lang="zh-CN" altLang="en-US"/>
          </a:p>
        </p:txBody>
      </p:sp>
      <p:sp>
        <p:nvSpPr>
          <p:cNvPr id="8" name="文本框 7"/>
          <p:cNvSpPr txBox="1"/>
          <p:nvPr/>
        </p:nvSpPr>
        <p:spPr>
          <a:xfrm>
            <a:off x="4989195" y="5104130"/>
            <a:ext cx="6364605" cy="365760"/>
          </a:xfrm>
          <a:prstGeom prst="rect">
            <a:avLst/>
          </a:prstGeom>
          <a:noFill/>
          <a:ln w="22225">
            <a:solidFill>
              <a:srgbClr val="FF0000"/>
            </a:solidFill>
            <a:prstDash val="dash"/>
          </a:ln>
        </p:spPr>
        <p:txBody>
          <a:bodyPr wrap="square" rtlCol="0">
            <a:spAutoFit/>
          </a:bodyPr>
          <a:p>
            <a:r>
              <a:rPr lang="zh-CN" altLang="en-US">
                <a:sym typeface="+mn-ea"/>
              </a:rPr>
              <a:t>已完成西藏和青海样带细菌的测序；</a:t>
            </a:r>
            <a:endParaRPr lang="zh-CN" altLang="en-US"/>
          </a:p>
        </p:txBody>
      </p:sp>
      <p:sp>
        <p:nvSpPr>
          <p:cNvPr id="9" name="标题 8"/>
          <p:cNvSpPr>
            <a:spLocks noGrp="1"/>
          </p:cNvSpPr>
          <p:nvPr>
            <p:ph type="title"/>
          </p:nvPr>
        </p:nvSpPr>
        <p:spPr/>
        <p:txBody>
          <a:bodyPr/>
          <a:p>
            <a:pPr algn="ctr"/>
            <a:r>
              <a:rPr lang="zh-CN" altLang="en-US" sz="3200">
                <a:sym typeface="+mn-ea"/>
              </a:rPr>
              <a:t>现阶段研究基础</a:t>
            </a:r>
            <a:r>
              <a:rPr lang="en-US" altLang="zh-CN" sz="3200">
                <a:sym typeface="+mn-ea"/>
              </a:rPr>
              <a:t>—</a:t>
            </a:r>
            <a:r>
              <a:rPr lang="zh-CN" altLang="en-US" sz="3200">
                <a:sym typeface="+mn-ea"/>
              </a:rPr>
              <a:t>冷冻土壤</a:t>
            </a:r>
            <a:r>
              <a:rPr lang="zh-CN" altLang="en-US" sz="3200">
                <a:sym typeface="+mn-ea"/>
              </a:rPr>
              <a:t>样品</a:t>
            </a:r>
            <a:endParaRPr lang="zh-CN" altLang="en-US" sz="3200">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流程图: 可选过程 4"/>
          <p:cNvSpPr/>
          <p:nvPr/>
        </p:nvSpPr>
        <p:spPr>
          <a:xfrm>
            <a:off x="1681480" y="3049270"/>
            <a:ext cx="2273300" cy="908685"/>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zh-CN" altLang="en-US"/>
          </a:p>
        </p:txBody>
      </p:sp>
      <p:sp>
        <p:nvSpPr>
          <p:cNvPr id="7" name="流程图: 可选过程 6"/>
          <p:cNvSpPr/>
          <p:nvPr/>
        </p:nvSpPr>
        <p:spPr>
          <a:xfrm>
            <a:off x="4504690" y="1912620"/>
            <a:ext cx="2273300" cy="706120"/>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zh-CN" altLang="en-US"/>
          </a:p>
        </p:txBody>
      </p:sp>
      <p:sp>
        <p:nvSpPr>
          <p:cNvPr id="8" name="文本框 7"/>
          <p:cNvSpPr txBox="1"/>
          <p:nvPr/>
        </p:nvSpPr>
        <p:spPr>
          <a:xfrm>
            <a:off x="1999615" y="3320415"/>
            <a:ext cx="1576070" cy="365760"/>
          </a:xfrm>
          <a:prstGeom prst="rect">
            <a:avLst/>
          </a:prstGeom>
          <a:noFill/>
        </p:spPr>
        <p:txBody>
          <a:bodyPr wrap="square" rtlCol="0">
            <a:spAutoFit/>
          </a:bodyPr>
          <a:p>
            <a:r>
              <a:rPr lang="zh-CN" altLang="en-US"/>
              <a:t>风干样品</a:t>
            </a:r>
            <a:endParaRPr lang="zh-CN" altLang="en-US"/>
          </a:p>
        </p:txBody>
      </p:sp>
      <p:sp>
        <p:nvSpPr>
          <p:cNvPr id="9" name="文本框 8"/>
          <p:cNvSpPr txBox="1"/>
          <p:nvPr/>
        </p:nvSpPr>
        <p:spPr>
          <a:xfrm>
            <a:off x="4805045" y="2082800"/>
            <a:ext cx="1557020" cy="365760"/>
          </a:xfrm>
          <a:prstGeom prst="rect">
            <a:avLst/>
          </a:prstGeom>
          <a:noFill/>
        </p:spPr>
        <p:txBody>
          <a:bodyPr wrap="square" rtlCol="0">
            <a:spAutoFit/>
          </a:bodyPr>
          <a:p>
            <a:pPr algn="ctr"/>
            <a:r>
              <a:rPr lang="zh-CN" altLang="en-US"/>
              <a:t>西藏样带</a:t>
            </a:r>
            <a:endParaRPr lang="zh-CN" altLang="en-US"/>
          </a:p>
        </p:txBody>
      </p:sp>
      <p:sp>
        <p:nvSpPr>
          <p:cNvPr id="15" name="流程图: 可选过程 14"/>
          <p:cNvSpPr/>
          <p:nvPr/>
        </p:nvSpPr>
        <p:spPr>
          <a:xfrm>
            <a:off x="4504690" y="3150235"/>
            <a:ext cx="2273300" cy="706120"/>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zh-CN" altLang="en-US"/>
          </a:p>
        </p:txBody>
      </p:sp>
      <p:sp>
        <p:nvSpPr>
          <p:cNvPr id="16" name="流程图: 可选过程 15"/>
          <p:cNvSpPr/>
          <p:nvPr/>
        </p:nvSpPr>
        <p:spPr>
          <a:xfrm>
            <a:off x="4504690" y="4340860"/>
            <a:ext cx="2273300" cy="706120"/>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zh-CN" altLang="en-US"/>
          </a:p>
        </p:txBody>
      </p:sp>
      <p:sp>
        <p:nvSpPr>
          <p:cNvPr id="17" name="文本框 16"/>
          <p:cNvSpPr txBox="1"/>
          <p:nvPr/>
        </p:nvSpPr>
        <p:spPr>
          <a:xfrm>
            <a:off x="5046345" y="3273425"/>
            <a:ext cx="1198880" cy="365760"/>
          </a:xfrm>
          <a:prstGeom prst="rect">
            <a:avLst/>
          </a:prstGeom>
          <a:noFill/>
        </p:spPr>
        <p:txBody>
          <a:bodyPr wrap="square" rtlCol="0">
            <a:spAutoFit/>
          </a:bodyPr>
          <a:p>
            <a:pPr algn="ctr"/>
            <a:r>
              <a:rPr lang="zh-CN" altLang="en-US"/>
              <a:t>青海样带</a:t>
            </a:r>
            <a:endParaRPr lang="zh-CN" altLang="en-US"/>
          </a:p>
        </p:txBody>
      </p:sp>
      <p:sp>
        <p:nvSpPr>
          <p:cNvPr id="18" name="文本框 17"/>
          <p:cNvSpPr txBox="1"/>
          <p:nvPr/>
        </p:nvSpPr>
        <p:spPr>
          <a:xfrm>
            <a:off x="5027295" y="4443095"/>
            <a:ext cx="1363345" cy="365760"/>
          </a:xfrm>
          <a:prstGeom prst="rect">
            <a:avLst/>
          </a:prstGeom>
          <a:noFill/>
        </p:spPr>
        <p:txBody>
          <a:bodyPr wrap="square" rtlCol="0">
            <a:spAutoFit/>
          </a:bodyPr>
          <a:p>
            <a:r>
              <a:rPr lang="zh-CN" altLang="en-US"/>
              <a:t>内蒙古样带</a:t>
            </a:r>
            <a:endParaRPr lang="zh-CN" altLang="en-US"/>
          </a:p>
        </p:txBody>
      </p:sp>
      <p:sp>
        <p:nvSpPr>
          <p:cNvPr id="2050" name=" 2050"/>
          <p:cNvSpPr/>
          <p:nvPr/>
        </p:nvSpPr>
        <p:spPr bwMode="auto">
          <a:xfrm flipH="1">
            <a:off x="3954780" y="2125980"/>
            <a:ext cx="192405" cy="2755900"/>
          </a:xfrm>
          <a:custGeom>
            <a:avLst/>
            <a:gdLst>
              <a:gd name="T0" fmla="*/ 2147483646 w 41"/>
              <a:gd name="T1" fmla="*/ 2147483646 h 281"/>
              <a:gd name="T2" fmla="*/ 2147483646 w 41"/>
              <a:gd name="T3" fmla="*/ 2147483646 h 281"/>
              <a:gd name="T4" fmla="*/ 0 w 41"/>
              <a:gd name="T5" fmla="*/ 0 h 281"/>
              <a:gd name="T6" fmla="*/ 2147483646 w 41"/>
              <a:gd name="T7" fmla="*/ 2147483646 h 281"/>
              <a:gd name="T8" fmla="*/ 2147483646 w 41"/>
              <a:gd name="T9" fmla="*/ 2147483646 h 281"/>
              <a:gd name="T10" fmla="*/ 2147483646 w 41"/>
              <a:gd name="T11" fmla="*/ 2147483646 h 281"/>
              <a:gd name="T12" fmla="*/ 2147483646 w 41"/>
              <a:gd name="T13" fmla="*/ 2147483646 h 281"/>
              <a:gd name="T14" fmla="*/ 2147483646 w 41"/>
              <a:gd name="T15" fmla="*/ 2147483646 h 281"/>
              <a:gd name="T16" fmla="*/ 2147483646 w 41"/>
              <a:gd name="T17" fmla="*/ 2147483646 h 281"/>
              <a:gd name="T18" fmla="*/ 2147483646 w 41"/>
              <a:gd name="T19" fmla="*/ 2147483646 h 281"/>
              <a:gd name="T20" fmla="*/ 2147483646 w 41"/>
              <a:gd name="T21" fmla="*/ 2147483646 h 281"/>
              <a:gd name="T22" fmla="*/ 2147483646 w 41"/>
              <a:gd name="T23" fmla="*/ 2147483646 h 281"/>
              <a:gd name="T24" fmla="*/ 2147483646 w 41"/>
              <a:gd name="T25" fmla="*/ 2147483646 h 281"/>
              <a:gd name="T26" fmla="*/ 0 w 41"/>
              <a:gd name="T27" fmla="*/ 2147483646 h 281"/>
              <a:gd name="T28" fmla="*/ 2147483646 w 41"/>
              <a:gd name="T29" fmla="*/ 2147483646 h 281"/>
              <a:gd name="T30" fmla="*/ 2147483646 w 41"/>
              <a:gd name="T31" fmla="*/ 2147483646 h 281"/>
              <a:gd name="T32" fmla="*/ 2147483646 w 41"/>
              <a:gd name="T33" fmla="*/ 2147483646 h 281"/>
              <a:gd name="T34" fmla="*/ 2147483646 w 41"/>
              <a:gd name="T35" fmla="*/ 2147483646 h 281"/>
              <a:gd name="T36" fmla="*/ 2147483646 w 41"/>
              <a:gd name="T37" fmla="*/ 2147483646 h 281"/>
              <a:gd name="T38" fmla="*/ 2147483646 w 41"/>
              <a:gd name="T39" fmla="*/ 2147483646 h 281"/>
              <a:gd name="T40" fmla="*/ 2147483646 w 41"/>
              <a:gd name="T41" fmla="*/ 2147483646 h 281"/>
              <a:gd name="T42" fmla="*/ 2147483646 w 41"/>
              <a:gd name="T43" fmla="*/ 2147483646 h 28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1" h="281">
                <a:moveTo>
                  <a:pt x="15" y="41"/>
                </a:moveTo>
                <a:cubicBezTo>
                  <a:pt x="15" y="29"/>
                  <a:pt x="13" y="19"/>
                  <a:pt x="11" y="13"/>
                </a:cubicBezTo>
                <a:cubicBezTo>
                  <a:pt x="9" y="7"/>
                  <a:pt x="5" y="2"/>
                  <a:pt x="0" y="0"/>
                </a:cubicBezTo>
                <a:cubicBezTo>
                  <a:pt x="10" y="0"/>
                  <a:pt x="17" y="3"/>
                  <a:pt x="21" y="9"/>
                </a:cubicBezTo>
                <a:cubicBezTo>
                  <a:pt x="25" y="14"/>
                  <a:pt x="27" y="27"/>
                  <a:pt x="27" y="45"/>
                </a:cubicBezTo>
                <a:cubicBezTo>
                  <a:pt x="27" y="103"/>
                  <a:pt x="27" y="103"/>
                  <a:pt x="27" y="103"/>
                </a:cubicBezTo>
                <a:cubicBezTo>
                  <a:pt x="27" y="114"/>
                  <a:pt x="28" y="122"/>
                  <a:pt x="30" y="128"/>
                </a:cubicBezTo>
                <a:cubicBezTo>
                  <a:pt x="32" y="134"/>
                  <a:pt x="35" y="138"/>
                  <a:pt x="41" y="141"/>
                </a:cubicBezTo>
                <a:cubicBezTo>
                  <a:pt x="35" y="143"/>
                  <a:pt x="31" y="147"/>
                  <a:pt x="30" y="153"/>
                </a:cubicBezTo>
                <a:cubicBezTo>
                  <a:pt x="28" y="158"/>
                  <a:pt x="27" y="167"/>
                  <a:pt x="27" y="179"/>
                </a:cubicBezTo>
                <a:cubicBezTo>
                  <a:pt x="27" y="232"/>
                  <a:pt x="27" y="232"/>
                  <a:pt x="27" y="232"/>
                </a:cubicBezTo>
                <a:cubicBezTo>
                  <a:pt x="27" y="245"/>
                  <a:pt x="26" y="255"/>
                  <a:pt x="25" y="262"/>
                </a:cubicBezTo>
                <a:cubicBezTo>
                  <a:pt x="23" y="269"/>
                  <a:pt x="20" y="274"/>
                  <a:pt x="16" y="277"/>
                </a:cubicBezTo>
                <a:cubicBezTo>
                  <a:pt x="12" y="279"/>
                  <a:pt x="7" y="281"/>
                  <a:pt x="0" y="281"/>
                </a:cubicBezTo>
                <a:cubicBezTo>
                  <a:pt x="5" y="279"/>
                  <a:pt x="9" y="274"/>
                  <a:pt x="11" y="268"/>
                </a:cubicBezTo>
                <a:cubicBezTo>
                  <a:pt x="13" y="261"/>
                  <a:pt x="15" y="252"/>
                  <a:pt x="15" y="240"/>
                </a:cubicBezTo>
                <a:cubicBezTo>
                  <a:pt x="15" y="186"/>
                  <a:pt x="15" y="186"/>
                  <a:pt x="15" y="186"/>
                </a:cubicBezTo>
                <a:cubicBezTo>
                  <a:pt x="15" y="172"/>
                  <a:pt x="15" y="162"/>
                  <a:pt x="17" y="155"/>
                </a:cubicBezTo>
                <a:cubicBezTo>
                  <a:pt x="19" y="148"/>
                  <a:pt x="23" y="144"/>
                  <a:pt x="29" y="141"/>
                </a:cubicBezTo>
                <a:cubicBezTo>
                  <a:pt x="23" y="138"/>
                  <a:pt x="19" y="133"/>
                  <a:pt x="17" y="127"/>
                </a:cubicBezTo>
                <a:cubicBezTo>
                  <a:pt x="15" y="121"/>
                  <a:pt x="15" y="111"/>
                  <a:pt x="15" y="98"/>
                </a:cubicBezTo>
                <a:lnTo>
                  <a:pt x="15" y="41"/>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a:p>
        </p:txBody>
      </p:sp>
      <p:sp>
        <p:nvSpPr>
          <p:cNvPr id="4" name=" 4"/>
          <p:cNvSpPr/>
          <p:nvPr/>
        </p:nvSpPr>
        <p:spPr bwMode="auto">
          <a:xfrm rot="10800000" flipH="1">
            <a:off x="6893560" y="2082800"/>
            <a:ext cx="222250" cy="1527810"/>
          </a:xfrm>
          <a:custGeom>
            <a:avLst/>
            <a:gdLst>
              <a:gd name="T0" fmla="*/ 2147483646 w 41"/>
              <a:gd name="T1" fmla="*/ 2147483646 h 281"/>
              <a:gd name="T2" fmla="*/ 2147483646 w 41"/>
              <a:gd name="T3" fmla="*/ 2147483646 h 281"/>
              <a:gd name="T4" fmla="*/ 0 w 41"/>
              <a:gd name="T5" fmla="*/ 0 h 281"/>
              <a:gd name="T6" fmla="*/ 2147483646 w 41"/>
              <a:gd name="T7" fmla="*/ 2147483646 h 281"/>
              <a:gd name="T8" fmla="*/ 2147483646 w 41"/>
              <a:gd name="T9" fmla="*/ 2147483646 h 281"/>
              <a:gd name="T10" fmla="*/ 2147483646 w 41"/>
              <a:gd name="T11" fmla="*/ 2147483646 h 281"/>
              <a:gd name="T12" fmla="*/ 2147483646 w 41"/>
              <a:gd name="T13" fmla="*/ 2147483646 h 281"/>
              <a:gd name="T14" fmla="*/ 2147483646 w 41"/>
              <a:gd name="T15" fmla="*/ 2147483646 h 281"/>
              <a:gd name="T16" fmla="*/ 2147483646 w 41"/>
              <a:gd name="T17" fmla="*/ 2147483646 h 281"/>
              <a:gd name="T18" fmla="*/ 2147483646 w 41"/>
              <a:gd name="T19" fmla="*/ 2147483646 h 281"/>
              <a:gd name="T20" fmla="*/ 2147483646 w 41"/>
              <a:gd name="T21" fmla="*/ 2147483646 h 281"/>
              <a:gd name="T22" fmla="*/ 2147483646 w 41"/>
              <a:gd name="T23" fmla="*/ 2147483646 h 281"/>
              <a:gd name="T24" fmla="*/ 2147483646 w 41"/>
              <a:gd name="T25" fmla="*/ 2147483646 h 281"/>
              <a:gd name="T26" fmla="*/ 0 w 41"/>
              <a:gd name="T27" fmla="*/ 2147483646 h 281"/>
              <a:gd name="T28" fmla="*/ 2147483646 w 41"/>
              <a:gd name="T29" fmla="*/ 2147483646 h 281"/>
              <a:gd name="T30" fmla="*/ 2147483646 w 41"/>
              <a:gd name="T31" fmla="*/ 2147483646 h 281"/>
              <a:gd name="T32" fmla="*/ 2147483646 w 41"/>
              <a:gd name="T33" fmla="*/ 2147483646 h 281"/>
              <a:gd name="T34" fmla="*/ 2147483646 w 41"/>
              <a:gd name="T35" fmla="*/ 2147483646 h 281"/>
              <a:gd name="T36" fmla="*/ 2147483646 w 41"/>
              <a:gd name="T37" fmla="*/ 2147483646 h 281"/>
              <a:gd name="T38" fmla="*/ 2147483646 w 41"/>
              <a:gd name="T39" fmla="*/ 2147483646 h 281"/>
              <a:gd name="T40" fmla="*/ 2147483646 w 41"/>
              <a:gd name="T41" fmla="*/ 2147483646 h 281"/>
              <a:gd name="T42" fmla="*/ 2147483646 w 41"/>
              <a:gd name="T43" fmla="*/ 2147483646 h 28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1" h="281">
                <a:moveTo>
                  <a:pt x="15" y="41"/>
                </a:moveTo>
                <a:cubicBezTo>
                  <a:pt x="15" y="29"/>
                  <a:pt x="13" y="19"/>
                  <a:pt x="11" y="13"/>
                </a:cubicBezTo>
                <a:cubicBezTo>
                  <a:pt x="9" y="7"/>
                  <a:pt x="5" y="2"/>
                  <a:pt x="0" y="0"/>
                </a:cubicBezTo>
                <a:cubicBezTo>
                  <a:pt x="10" y="0"/>
                  <a:pt x="17" y="3"/>
                  <a:pt x="21" y="9"/>
                </a:cubicBezTo>
                <a:cubicBezTo>
                  <a:pt x="25" y="14"/>
                  <a:pt x="27" y="27"/>
                  <a:pt x="27" y="45"/>
                </a:cubicBezTo>
                <a:cubicBezTo>
                  <a:pt x="27" y="103"/>
                  <a:pt x="27" y="103"/>
                  <a:pt x="27" y="103"/>
                </a:cubicBezTo>
                <a:cubicBezTo>
                  <a:pt x="27" y="114"/>
                  <a:pt x="28" y="122"/>
                  <a:pt x="30" y="128"/>
                </a:cubicBezTo>
                <a:cubicBezTo>
                  <a:pt x="32" y="134"/>
                  <a:pt x="35" y="138"/>
                  <a:pt x="41" y="141"/>
                </a:cubicBezTo>
                <a:cubicBezTo>
                  <a:pt x="35" y="143"/>
                  <a:pt x="31" y="147"/>
                  <a:pt x="30" y="153"/>
                </a:cubicBezTo>
                <a:cubicBezTo>
                  <a:pt x="28" y="158"/>
                  <a:pt x="27" y="167"/>
                  <a:pt x="27" y="179"/>
                </a:cubicBezTo>
                <a:cubicBezTo>
                  <a:pt x="27" y="232"/>
                  <a:pt x="27" y="232"/>
                  <a:pt x="27" y="232"/>
                </a:cubicBezTo>
                <a:cubicBezTo>
                  <a:pt x="27" y="245"/>
                  <a:pt x="26" y="255"/>
                  <a:pt x="25" y="262"/>
                </a:cubicBezTo>
                <a:cubicBezTo>
                  <a:pt x="23" y="269"/>
                  <a:pt x="20" y="274"/>
                  <a:pt x="16" y="277"/>
                </a:cubicBezTo>
                <a:cubicBezTo>
                  <a:pt x="12" y="279"/>
                  <a:pt x="7" y="281"/>
                  <a:pt x="0" y="281"/>
                </a:cubicBezTo>
                <a:cubicBezTo>
                  <a:pt x="5" y="279"/>
                  <a:pt x="9" y="274"/>
                  <a:pt x="11" y="268"/>
                </a:cubicBezTo>
                <a:cubicBezTo>
                  <a:pt x="13" y="261"/>
                  <a:pt x="15" y="252"/>
                  <a:pt x="15" y="240"/>
                </a:cubicBezTo>
                <a:cubicBezTo>
                  <a:pt x="15" y="186"/>
                  <a:pt x="15" y="186"/>
                  <a:pt x="15" y="186"/>
                </a:cubicBezTo>
                <a:cubicBezTo>
                  <a:pt x="15" y="172"/>
                  <a:pt x="15" y="162"/>
                  <a:pt x="17" y="155"/>
                </a:cubicBezTo>
                <a:cubicBezTo>
                  <a:pt x="19" y="148"/>
                  <a:pt x="23" y="144"/>
                  <a:pt x="29" y="141"/>
                </a:cubicBezTo>
                <a:cubicBezTo>
                  <a:pt x="23" y="138"/>
                  <a:pt x="19" y="133"/>
                  <a:pt x="17" y="127"/>
                </a:cubicBezTo>
                <a:cubicBezTo>
                  <a:pt x="15" y="121"/>
                  <a:pt x="15" y="111"/>
                  <a:pt x="15" y="98"/>
                </a:cubicBezTo>
                <a:lnTo>
                  <a:pt x="15" y="41"/>
                </a:lnTo>
                <a:close/>
              </a:path>
            </a:pathLst>
          </a:custGeom>
          <a:solidFill>
            <a:schemeClr val="accent6"/>
          </a:solidFill>
          <a:extLst>
            <a:ext uri="{91240B29-F687-4F45-9708-019B960494DF}">
              <a14:hiddenLine xmlns:a14="http://schemas.microsoft.com/office/drawing/2010/main" w="9525">
                <a:solidFill>
                  <a:srgbClr val="000000"/>
                </a:solidFill>
                <a:round/>
              </a14:hiddenLine>
            </a:ext>
          </a:extLst>
        </p:spPr>
        <p:style>
          <a:lnRef idx="1">
            <a:schemeClr val="accent6"/>
          </a:lnRef>
          <a:fillRef idx="2">
            <a:schemeClr val="accent6"/>
          </a:fillRef>
          <a:effectRef idx="1">
            <a:schemeClr val="accent6"/>
          </a:effectRef>
          <a:fontRef idx="minor">
            <a:schemeClr val="dk1"/>
          </a:fontRef>
        </p:style>
        <p:txBody>
          <a:bodyPr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a:p>
        </p:txBody>
      </p:sp>
      <p:sp>
        <p:nvSpPr>
          <p:cNvPr id="6" name="流程图: 可选过程 5"/>
          <p:cNvSpPr/>
          <p:nvPr/>
        </p:nvSpPr>
        <p:spPr>
          <a:xfrm>
            <a:off x="7571105" y="2212340"/>
            <a:ext cx="2833370" cy="1214755"/>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zh-CN" altLang="en-US"/>
          </a:p>
        </p:txBody>
      </p:sp>
      <p:sp>
        <p:nvSpPr>
          <p:cNvPr id="12" name="文本框 11"/>
          <p:cNvSpPr txBox="1"/>
          <p:nvPr/>
        </p:nvSpPr>
        <p:spPr>
          <a:xfrm>
            <a:off x="7651115" y="2220595"/>
            <a:ext cx="2673985" cy="1465580"/>
          </a:xfrm>
          <a:prstGeom prst="rect">
            <a:avLst/>
          </a:prstGeom>
          <a:noFill/>
        </p:spPr>
        <p:txBody>
          <a:bodyPr wrap="square" rtlCol="0">
            <a:spAutoFit/>
          </a:bodyPr>
          <a:p>
            <a:pPr marL="0" indent="0">
              <a:buNone/>
            </a:pPr>
            <a:r>
              <a:rPr lang="zh-CN" altLang="en-US">
                <a:sym typeface="+mn-ea"/>
              </a:rPr>
              <a:t>完成：容重、</a:t>
            </a:r>
            <a:r>
              <a:rPr lang="en-US" altLang="zh-CN">
                <a:sym typeface="+mn-ea"/>
              </a:rPr>
              <a:t>SWC</a:t>
            </a:r>
            <a:r>
              <a:rPr lang="zh-CN" altLang="en-US">
                <a:sym typeface="+mn-ea"/>
              </a:rPr>
              <a:t>、</a:t>
            </a:r>
            <a:r>
              <a:rPr lang="en-US" altLang="zh-CN">
                <a:sym typeface="+mn-ea"/>
              </a:rPr>
              <a:t>MBC</a:t>
            </a:r>
            <a:r>
              <a:rPr lang="zh-CN" altLang="en-US">
                <a:sym typeface="+mn-ea"/>
              </a:rPr>
              <a:t>、</a:t>
            </a:r>
            <a:endParaRPr lang="zh-CN" altLang="en-US">
              <a:sym typeface="+mn-ea"/>
            </a:endParaRPr>
          </a:p>
          <a:p>
            <a:pPr marL="0" indent="0">
              <a:buNone/>
            </a:pPr>
            <a:r>
              <a:rPr lang="zh-CN" altLang="en-US">
                <a:sym typeface="+mn-ea"/>
              </a:rPr>
              <a:t>              </a:t>
            </a:r>
            <a:r>
              <a:rPr lang="en-US" altLang="zh-CN">
                <a:sym typeface="+mn-ea"/>
              </a:rPr>
              <a:t>MBN</a:t>
            </a:r>
            <a:r>
              <a:rPr lang="zh-CN" altLang="en-US">
                <a:sym typeface="+mn-ea"/>
              </a:rPr>
              <a:t>、</a:t>
            </a:r>
            <a:r>
              <a:rPr lang="en-US" altLang="zh-CN">
                <a:sym typeface="+mn-ea"/>
              </a:rPr>
              <a:t>pH</a:t>
            </a:r>
            <a:r>
              <a:rPr lang="zh-CN" altLang="en-US">
                <a:sym typeface="+mn-ea"/>
              </a:rPr>
              <a:t>、</a:t>
            </a:r>
            <a:r>
              <a:rPr lang="en-US" altLang="zh-CN">
                <a:sym typeface="+mn-ea"/>
              </a:rPr>
              <a:t>A</a:t>
            </a:r>
            <a:r>
              <a:rPr lang="en-US" altLang="zh-CN">
                <a:sym typeface="+mn-ea"/>
              </a:rPr>
              <a:t>P</a:t>
            </a:r>
            <a:r>
              <a:rPr lang="zh-CN" altLang="en-US">
                <a:sym typeface="+mn-ea"/>
              </a:rPr>
              <a:t>、    </a:t>
            </a:r>
            <a:endParaRPr lang="zh-CN" altLang="en-US">
              <a:sym typeface="+mn-ea"/>
            </a:endParaRPr>
          </a:p>
          <a:p>
            <a:pPr marL="0" indent="0">
              <a:buNone/>
            </a:pPr>
            <a:r>
              <a:rPr lang="en-US" altLang="zh-CN">
                <a:sym typeface="+mn-ea"/>
              </a:rPr>
              <a:t>              NO</a:t>
            </a:r>
            <a:r>
              <a:rPr lang="en-US" altLang="zh-CN" baseline="-25000">
                <a:sym typeface="+mn-ea"/>
              </a:rPr>
              <a:t>3</a:t>
            </a:r>
            <a:r>
              <a:rPr lang="en-US" altLang="zh-CN">
                <a:sym typeface="+mn-ea"/>
              </a:rPr>
              <a:t>-N</a:t>
            </a:r>
            <a:r>
              <a:rPr lang="zh-CN" altLang="en-US">
                <a:sym typeface="+mn-ea"/>
              </a:rPr>
              <a:t>、</a:t>
            </a:r>
            <a:r>
              <a:rPr lang="en-US" altLang="zh-CN">
                <a:sym typeface="+mn-ea"/>
              </a:rPr>
              <a:t>NH</a:t>
            </a:r>
            <a:r>
              <a:rPr lang="en-US" altLang="zh-CN" baseline="-25000">
                <a:sym typeface="+mn-ea"/>
              </a:rPr>
              <a:t>4</a:t>
            </a:r>
            <a:r>
              <a:rPr lang="en-US" altLang="zh-CN">
                <a:sym typeface="+mn-ea"/>
              </a:rPr>
              <a:t>-N</a:t>
            </a:r>
            <a:r>
              <a:rPr lang="zh-CN" altLang="en-US">
                <a:sym typeface="+mn-ea"/>
              </a:rPr>
              <a:t>；</a:t>
            </a:r>
            <a:endParaRPr lang="zh-CN" altLang="en-US"/>
          </a:p>
          <a:p>
            <a:pPr marL="0" indent="0">
              <a:buNone/>
            </a:pPr>
            <a:r>
              <a:rPr lang="zh-CN" altLang="en-US">
                <a:sym typeface="+mn-ea"/>
              </a:rPr>
              <a:t>在测：</a:t>
            </a:r>
            <a:r>
              <a:rPr lang="en-US" altLang="zh-CN">
                <a:sym typeface="+mn-ea"/>
              </a:rPr>
              <a:t>TOC</a:t>
            </a:r>
            <a:r>
              <a:rPr lang="zh-CN" altLang="en-US">
                <a:sym typeface="+mn-ea"/>
              </a:rPr>
              <a:t>、</a:t>
            </a:r>
            <a:r>
              <a:rPr lang="en-US" altLang="zh-CN">
                <a:sym typeface="+mn-ea"/>
              </a:rPr>
              <a:t>TN</a:t>
            </a:r>
            <a:r>
              <a:rPr lang="zh-CN" altLang="en-US">
                <a:sym typeface="+mn-ea"/>
              </a:rPr>
              <a:t>、</a:t>
            </a:r>
            <a:r>
              <a:rPr lang="en-US" altLang="zh-CN">
                <a:sym typeface="+mn-ea"/>
              </a:rPr>
              <a:t>TP</a:t>
            </a:r>
            <a:r>
              <a:rPr lang="zh-CN" altLang="en-US">
                <a:sym typeface="+mn-ea"/>
              </a:rPr>
              <a:t>；</a:t>
            </a:r>
            <a:endParaRPr lang="zh-CN" altLang="en-US">
              <a:sym typeface="+mn-ea"/>
            </a:endParaRPr>
          </a:p>
          <a:p>
            <a:endParaRPr lang="zh-CN" altLang="en-US"/>
          </a:p>
        </p:txBody>
      </p:sp>
      <p:sp>
        <p:nvSpPr>
          <p:cNvPr id="13" name="流程图: 可选过程 12"/>
          <p:cNvSpPr/>
          <p:nvPr/>
        </p:nvSpPr>
        <p:spPr>
          <a:xfrm>
            <a:off x="7571105" y="4095115"/>
            <a:ext cx="2833370" cy="1214755"/>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zh-CN" altLang="en-US"/>
          </a:p>
        </p:txBody>
      </p:sp>
      <p:sp>
        <p:nvSpPr>
          <p:cNvPr id="14" name="右箭头 13"/>
          <p:cNvSpPr/>
          <p:nvPr/>
        </p:nvSpPr>
        <p:spPr>
          <a:xfrm>
            <a:off x="6893560" y="4515485"/>
            <a:ext cx="677545" cy="22098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zh-CN" altLang="en-US"/>
          </a:p>
        </p:txBody>
      </p:sp>
      <p:sp>
        <p:nvSpPr>
          <p:cNvPr id="19" name="文本框 18"/>
          <p:cNvSpPr txBox="1"/>
          <p:nvPr/>
        </p:nvSpPr>
        <p:spPr>
          <a:xfrm>
            <a:off x="7705090" y="4381500"/>
            <a:ext cx="2725420" cy="642620"/>
          </a:xfrm>
          <a:prstGeom prst="rect">
            <a:avLst/>
          </a:prstGeom>
          <a:noFill/>
        </p:spPr>
        <p:txBody>
          <a:bodyPr wrap="square" rtlCol="0">
            <a:spAutoFit/>
          </a:bodyPr>
          <a:p>
            <a:pPr marL="0" indent="0">
              <a:buNone/>
            </a:pPr>
            <a:r>
              <a:rPr lang="zh-CN" altLang="en-US">
                <a:sym typeface="+mn-ea"/>
              </a:rPr>
              <a:t>完成：容重、</a:t>
            </a:r>
            <a:r>
              <a:rPr lang="en-US" altLang="zh-CN">
                <a:sym typeface="+mn-ea"/>
              </a:rPr>
              <a:t>SWC</a:t>
            </a:r>
            <a:r>
              <a:rPr lang="zh-CN" altLang="en-US">
                <a:sym typeface="+mn-ea"/>
              </a:rPr>
              <a:t>；</a:t>
            </a:r>
            <a:endParaRPr lang="zh-CN" altLang="en-US">
              <a:sym typeface="+mn-ea"/>
            </a:endParaRPr>
          </a:p>
          <a:p>
            <a:pPr marL="0" indent="0">
              <a:buNone/>
            </a:pPr>
            <a:r>
              <a:rPr lang="zh-CN" altLang="en-US">
                <a:sym typeface="+mn-ea"/>
              </a:rPr>
              <a:t>在测：</a:t>
            </a:r>
            <a:r>
              <a:rPr lang="en-US" altLang="zh-CN">
                <a:sym typeface="+mn-ea"/>
              </a:rPr>
              <a:t>AP</a:t>
            </a:r>
            <a:r>
              <a:rPr lang="zh-CN" altLang="en-US">
                <a:sym typeface="+mn-ea"/>
              </a:rPr>
              <a:t>、</a:t>
            </a:r>
            <a:r>
              <a:rPr lang="en-US" altLang="zh-CN">
                <a:sym typeface="+mn-ea"/>
              </a:rPr>
              <a:t>TOC</a:t>
            </a:r>
            <a:r>
              <a:rPr lang="zh-CN" altLang="en-US">
                <a:sym typeface="+mn-ea"/>
              </a:rPr>
              <a:t>、</a:t>
            </a:r>
            <a:r>
              <a:rPr lang="en-US" altLang="zh-CN">
                <a:sym typeface="+mn-ea"/>
              </a:rPr>
              <a:t>TN</a:t>
            </a:r>
            <a:r>
              <a:rPr lang="zh-CN" altLang="en-US">
                <a:sym typeface="+mn-ea"/>
              </a:rPr>
              <a:t>、</a:t>
            </a:r>
            <a:r>
              <a:rPr lang="en-US" altLang="zh-CN">
                <a:sym typeface="+mn-ea"/>
              </a:rPr>
              <a:t>TP</a:t>
            </a: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pPr algn="ctr"/>
            <a:r>
              <a:rPr lang="en-US" altLang="zh-CN" sz="3200">
                <a:sym typeface="+mn-ea"/>
              </a:rPr>
              <a:t>4. </a:t>
            </a:r>
            <a:r>
              <a:rPr lang="zh-CN" altLang="en-US" sz="3200">
                <a:sym typeface="+mn-ea"/>
              </a:rPr>
              <a:t>研究计划与工作安排</a:t>
            </a:r>
            <a:endParaRPr lang="zh-CN" altLang="en-US"/>
          </a:p>
        </p:txBody>
      </p:sp>
      <p:sp>
        <p:nvSpPr>
          <p:cNvPr id="3" name="内容占位符 2"/>
          <p:cNvSpPr>
            <a:spLocks noGrp="1"/>
          </p:cNvSpPr>
          <p:nvPr>
            <p:ph idx="1"/>
          </p:nvPr>
        </p:nvSpPr>
        <p:spPr/>
        <p:txBody>
          <a:bodyPr/>
          <a:p>
            <a:pPr marL="0" indent="0">
              <a:buNone/>
            </a:pPr>
            <a:r>
              <a:rPr lang="zh-CN" altLang="en-US" sz="2000"/>
              <a:t>2016.7-2016.10：对以往研究进行Meta分析；</a:t>
            </a:r>
            <a:endParaRPr lang="zh-CN" altLang="en-US" sz="2000"/>
          </a:p>
          <a:p>
            <a:pPr marL="0" indent="0">
              <a:buNone/>
            </a:pPr>
            <a:r>
              <a:rPr lang="zh-CN" altLang="en-US" sz="2000"/>
              <a:t>2016.10：野外补样；</a:t>
            </a:r>
            <a:endParaRPr lang="zh-CN" altLang="en-US" sz="2000"/>
          </a:p>
          <a:p>
            <a:pPr marL="0" indent="0">
              <a:buNone/>
            </a:pPr>
            <a:r>
              <a:rPr lang="zh-CN" altLang="en-US" sz="2000"/>
              <a:t>2016.11-2017.1：分析青海样带植物多样性与微生物多样性的关系；</a:t>
            </a:r>
            <a:endParaRPr lang="zh-CN" altLang="en-US" sz="2000"/>
          </a:p>
          <a:p>
            <a:pPr marL="0" indent="0">
              <a:buNone/>
            </a:pPr>
            <a:r>
              <a:rPr lang="zh-CN" altLang="en-US" sz="2000"/>
              <a:t>2017.2-2017.6：分析西藏样带植多样性与微生物多样性的关系并撰写文章；</a:t>
            </a:r>
            <a:endParaRPr lang="zh-CN" altLang="en-US" sz="2000"/>
          </a:p>
          <a:p>
            <a:pPr marL="0" indent="0">
              <a:buNone/>
            </a:pPr>
            <a:r>
              <a:rPr lang="zh-CN" altLang="en-US" sz="2000"/>
              <a:t>2017.12：中期答辩</a:t>
            </a:r>
            <a:endParaRPr lang="zh-CN" altLang="en-US" sz="2000"/>
          </a:p>
          <a:p>
            <a:pPr marL="0" indent="0">
              <a:buNone/>
            </a:pPr>
            <a:r>
              <a:rPr lang="zh-CN" altLang="en-US" sz="2000"/>
              <a:t>2018.1-2018.3：博士学位论文撰写</a:t>
            </a:r>
            <a:endParaRPr lang="zh-CN" altLang="en-US" sz="2000"/>
          </a:p>
          <a:p>
            <a:pPr marL="0" indent="0">
              <a:buNone/>
            </a:pPr>
            <a:r>
              <a:rPr lang="zh-CN" altLang="en-US" sz="2000"/>
              <a:t>2018.5：毕业答辩</a:t>
            </a:r>
            <a:endParaRPr lang="zh-CN" altLang="en-US" sz="2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746125"/>
          </a:xfrm>
        </p:spPr>
        <p:txBody>
          <a:bodyPr>
            <a:normAutofit/>
          </a:bodyPr>
          <a:p>
            <a:pPr algn="ctr"/>
            <a:r>
              <a:rPr lang="en-US" altLang="zh-CN" sz="3200">
                <a:sym typeface="+mn-ea"/>
              </a:rPr>
              <a:t>1. </a:t>
            </a:r>
            <a:r>
              <a:rPr lang="zh-CN" altLang="en-US" sz="3200">
                <a:sym typeface="+mn-ea"/>
              </a:rPr>
              <a:t>研究背景及研究现状</a:t>
            </a:r>
            <a:endParaRPr lang="zh-CN" altLang="en-US" sz="3200"/>
          </a:p>
        </p:txBody>
      </p:sp>
      <p:pic>
        <p:nvPicPr>
          <p:cNvPr id="4" name="图片 3" descr="china"/>
          <p:cNvPicPr>
            <a:picLocks noChangeAspect="1"/>
          </p:cNvPicPr>
          <p:nvPr/>
        </p:nvPicPr>
        <p:blipFill>
          <a:blip r:embed="rId1"/>
          <a:stretch>
            <a:fillRect/>
          </a:stretch>
        </p:blipFill>
        <p:spPr>
          <a:xfrm>
            <a:off x="680085" y="1186815"/>
            <a:ext cx="6661150" cy="4464050"/>
          </a:xfrm>
          <a:prstGeom prst="rect">
            <a:avLst/>
          </a:prstGeom>
        </p:spPr>
      </p:pic>
      <p:sp>
        <p:nvSpPr>
          <p:cNvPr id="3" name="文本框 2"/>
          <p:cNvSpPr txBox="1"/>
          <p:nvPr/>
        </p:nvSpPr>
        <p:spPr>
          <a:xfrm>
            <a:off x="7724775" y="2151380"/>
            <a:ext cx="3799840" cy="2011680"/>
          </a:xfrm>
          <a:prstGeom prst="rect">
            <a:avLst/>
          </a:prstGeom>
          <a:noFill/>
        </p:spPr>
        <p:txBody>
          <a:bodyPr wrap="square" rtlCol="0">
            <a:spAutoFit/>
          </a:bodyPr>
          <a:p>
            <a:r>
              <a:rPr lang="zh-CN" altLang="en-US"/>
              <a:t>我国是世界上第二大草地资源大国，主要分布在东北平原、内蒙古高原、黄土高原、青藏高原及新疆山地，天然草原面积3.94×108hm</a:t>
            </a:r>
            <a:r>
              <a:rPr lang="zh-CN" altLang="en-US" baseline="30000"/>
              <a:t>2</a:t>
            </a:r>
            <a:r>
              <a:rPr lang="zh-CN" altLang="en-US"/>
              <a:t>，约占我国国土面积的41.7%，是耕地面积的3 倍左右，林地面积的2 倍多（刘黎明，2002）。</a:t>
            </a: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21835" y="2183130"/>
            <a:ext cx="3283585" cy="1325880"/>
          </a:xfrm>
        </p:spPr>
        <p:txBody>
          <a:bodyPr/>
          <a:p>
            <a:pPr algn="ctr"/>
            <a:r>
              <a:rPr lang="zh-CN" altLang="en-US"/>
              <a:t>请批评指正！</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47482622" name="图片 3" descr="1EB4.tmp"/>
          <p:cNvPicPr>
            <a:picLocks noChangeAspect="1"/>
          </p:cNvPicPr>
          <p:nvPr>
            <p:ph idx="1"/>
          </p:nvPr>
        </p:nvPicPr>
        <p:blipFill>
          <a:blip r:embed="rId1"/>
          <a:stretch>
            <a:fillRect/>
          </a:stretch>
        </p:blipFill>
        <p:spPr>
          <a:xfrm>
            <a:off x="6407150" y="734060"/>
            <a:ext cx="5029200" cy="4669790"/>
          </a:xfrm>
          <a:prstGeom prst="rect">
            <a:avLst/>
          </a:prstGeom>
          <a:noFill/>
          <a:ln w="9525">
            <a:noFill/>
          </a:ln>
        </p:spPr>
      </p:pic>
      <p:sp>
        <p:nvSpPr>
          <p:cNvPr id="4" name="文本框 3"/>
          <p:cNvSpPr txBox="1"/>
          <p:nvPr/>
        </p:nvSpPr>
        <p:spPr>
          <a:xfrm>
            <a:off x="7202805" y="5720080"/>
            <a:ext cx="4090035" cy="245110"/>
          </a:xfrm>
          <a:prstGeom prst="rect">
            <a:avLst/>
          </a:prstGeom>
          <a:noFill/>
        </p:spPr>
        <p:txBody>
          <a:bodyPr wrap="square" rtlCol="0">
            <a:spAutoFit/>
          </a:bodyPr>
          <a:p>
            <a:r>
              <a:rPr lang="zh-CN" altLang="en-US" sz="1000"/>
              <a:t>图1 微生物、养分和植物的相互影响（Van der Heijden et al., 2008）</a:t>
            </a:r>
            <a:endParaRPr lang="zh-CN" altLang="en-US" sz="1000"/>
          </a:p>
        </p:txBody>
      </p:sp>
      <p:sp>
        <p:nvSpPr>
          <p:cNvPr id="5" name="文本框 4"/>
          <p:cNvSpPr txBox="1"/>
          <p:nvPr/>
        </p:nvSpPr>
        <p:spPr>
          <a:xfrm>
            <a:off x="995680" y="2199640"/>
            <a:ext cx="5027295" cy="2834640"/>
          </a:xfrm>
          <a:prstGeom prst="rect">
            <a:avLst/>
          </a:prstGeom>
          <a:noFill/>
        </p:spPr>
        <p:txBody>
          <a:bodyPr wrap="square" rtlCol="0">
            <a:spAutoFit/>
          </a:bodyPr>
          <a:p>
            <a:r>
              <a:rPr lang="zh-CN" altLang="en-US"/>
              <a:t>植物多样性通过几个方面对微生物产生直接或间接影响：</a:t>
            </a:r>
            <a:endParaRPr lang="zh-CN" altLang="en-US"/>
          </a:p>
          <a:p>
            <a:r>
              <a:rPr lang="zh-CN" altLang="en-US">
                <a:sym typeface="+mn-ea"/>
              </a:rPr>
              <a:t>1）提高净初级生产力（NPP）；</a:t>
            </a:r>
            <a:endParaRPr lang="zh-CN" altLang="en-US">
              <a:sym typeface="+mn-ea"/>
            </a:endParaRPr>
          </a:p>
          <a:p>
            <a:r>
              <a:rPr lang="zh-CN" altLang="en-US">
                <a:sym typeface="+mn-ea"/>
              </a:rPr>
              <a:t>2）提高凋落物的多样性；</a:t>
            </a:r>
            <a:endParaRPr lang="zh-CN" altLang="en-US">
              <a:sym typeface="+mn-ea"/>
            </a:endParaRPr>
          </a:p>
          <a:p>
            <a:r>
              <a:rPr lang="zh-CN" altLang="en-US">
                <a:sym typeface="+mn-ea"/>
              </a:rPr>
              <a:t>3）提高食物资源和生境的多样性；</a:t>
            </a:r>
            <a:endParaRPr lang="zh-CN" altLang="en-US">
              <a:sym typeface="+mn-ea"/>
            </a:endParaRPr>
          </a:p>
          <a:p>
            <a:r>
              <a:rPr lang="zh-CN" altLang="en-US">
                <a:sym typeface="+mn-ea"/>
              </a:rPr>
              <a:t>4）改变凋落物的质量（C/N）；</a:t>
            </a:r>
            <a:endParaRPr lang="zh-CN" altLang="en-US">
              <a:sym typeface="+mn-ea"/>
            </a:endParaRPr>
          </a:p>
          <a:p>
            <a:r>
              <a:rPr lang="zh-CN" altLang="en-US">
                <a:sym typeface="+mn-ea"/>
              </a:rPr>
              <a:t>5）根分泌物的多样性。</a:t>
            </a:r>
            <a:endParaRPr lang="zh-CN" altLang="en-US">
              <a:sym typeface="+mn-ea"/>
            </a:endParaRPr>
          </a:p>
          <a:p>
            <a:r>
              <a:rPr lang="en-US" altLang="zh-CN">
                <a:sym typeface="+mn-ea"/>
              </a:rPr>
              <a:t>6</a:t>
            </a:r>
            <a:r>
              <a:rPr lang="zh-CN" altLang="en-US">
                <a:sym typeface="+mn-ea"/>
              </a:rPr>
              <a:t>）土壤温度、湿度、</a:t>
            </a:r>
            <a:r>
              <a:rPr lang="en-US" altLang="zh-CN">
                <a:sym typeface="+mn-ea"/>
              </a:rPr>
              <a:t>pH</a:t>
            </a:r>
            <a:r>
              <a:rPr lang="zh-CN" altLang="en-US">
                <a:sym typeface="+mn-ea"/>
              </a:rPr>
              <a:t>等</a:t>
            </a:r>
            <a:endParaRPr lang="zh-CN" altLang="en-US">
              <a:sym typeface="+mn-ea"/>
            </a:endParaRPr>
          </a:p>
          <a:p>
            <a:endParaRPr lang="zh-CN" altLang="en-US"/>
          </a:p>
          <a:p>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38200" y="4764405"/>
            <a:ext cx="10515600" cy="1412875"/>
          </a:xfrm>
        </p:spPr>
        <p:txBody>
          <a:bodyPr/>
          <a:p>
            <a:pPr marL="0" indent="0">
              <a:buNone/>
            </a:pPr>
            <a:r>
              <a:rPr lang="zh-CN" altLang="en-US" sz="2000">
                <a:sym typeface="+mn-ea"/>
              </a:rPr>
              <a:t>地下微生物群落在决定植物群落生产力、多样性和组成中发挥着重要作用(Kulmatiski et al., 2011)。前人的研究结果表明，地下微生物多样性会影响植物生长和生产力、有效养分、生态系统功能。还有一些研究显示微生物群落组成的变化会反馈植物的协同生存(Reynolds et al., 2003)和群落组成(Bever, 2003)。</a:t>
            </a:r>
            <a:endParaRPr lang="zh-CN" altLang="en-US" sz="2000">
              <a:sym typeface="+mn-ea"/>
            </a:endParaRPr>
          </a:p>
          <a:p>
            <a:pPr marL="0" indent="0">
              <a:buNone/>
            </a:pPr>
            <a:endParaRPr lang="en-US" altLang="zh-CN"/>
          </a:p>
          <a:p>
            <a:pPr marL="0" indent="0">
              <a:buNone/>
            </a:pPr>
            <a:endParaRPr lang="zh-CN" altLang="en-US"/>
          </a:p>
        </p:txBody>
      </p:sp>
      <p:pic>
        <p:nvPicPr>
          <p:cNvPr id="8196" name="Picture 2" descr="Microbial Role in Plants"/>
          <p:cNvPicPr>
            <a:picLocks noChangeAspect="1"/>
          </p:cNvPicPr>
          <p:nvPr/>
        </p:nvPicPr>
        <p:blipFill>
          <a:blip r:embed="rId1"/>
          <a:stretch>
            <a:fillRect/>
          </a:stretch>
        </p:blipFill>
        <p:spPr>
          <a:xfrm>
            <a:off x="1148080" y="939165"/>
            <a:ext cx="4464685" cy="3406140"/>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sz="3200"/>
              <a:t>研究现状</a:t>
            </a:r>
            <a:r>
              <a:rPr lang="en-US" altLang="zh-CN" sz="3200"/>
              <a:t>—</a:t>
            </a:r>
            <a:r>
              <a:rPr lang="zh-CN" altLang="en-US" sz="3200"/>
              <a:t>植物物种多样性与微生物多样性的关系</a:t>
            </a:r>
            <a:endParaRPr lang="zh-CN" altLang="en-US" sz="3200"/>
          </a:p>
        </p:txBody>
      </p:sp>
      <p:sp>
        <p:nvSpPr>
          <p:cNvPr id="3" name="内容占位符 2"/>
          <p:cNvSpPr>
            <a:spLocks noGrp="1"/>
          </p:cNvSpPr>
          <p:nvPr>
            <p:ph idx="1"/>
          </p:nvPr>
        </p:nvSpPr>
        <p:spPr>
          <a:xfrm>
            <a:off x="838200" y="5527675"/>
            <a:ext cx="10514965" cy="736600"/>
          </a:xfrm>
        </p:spPr>
        <p:txBody>
          <a:bodyPr>
            <a:normAutofit/>
          </a:bodyPr>
          <a:p>
            <a:pPr marL="0" indent="0" algn="ctr">
              <a:buNone/>
            </a:pPr>
            <a:r>
              <a:rPr lang="zh-CN" altLang="en-US" sz="2000"/>
              <a:t>这种影响甚至超过土壤质地对微生物的影响。</a:t>
            </a:r>
            <a:endParaRPr lang="zh-CN" altLang="en-US" sz="2000"/>
          </a:p>
          <a:p>
            <a:pPr marL="0" indent="0">
              <a:buNone/>
            </a:pPr>
            <a:endParaRPr lang="zh-CN" altLang="en-US"/>
          </a:p>
        </p:txBody>
      </p:sp>
      <p:sp>
        <p:nvSpPr>
          <p:cNvPr id="4" name="椭圆 3"/>
          <p:cNvSpPr/>
          <p:nvPr/>
        </p:nvSpPr>
        <p:spPr>
          <a:xfrm>
            <a:off x="510540" y="1894205"/>
            <a:ext cx="1740535" cy="169227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5" name="文本框 4"/>
          <p:cNvSpPr txBox="1"/>
          <p:nvPr/>
        </p:nvSpPr>
        <p:spPr>
          <a:xfrm>
            <a:off x="732790" y="2555875"/>
            <a:ext cx="1421130" cy="365760"/>
          </a:xfrm>
          <a:prstGeom prst="rect">
            <a:avLst/>
          </a:prstGeom>
          <a:noFill/>
        </p:spPr>
        <p:txBody>
          <a:bodyPr wrap="square" rtlCol="0">
            <a:spAutoFit/>
          </a:bodyPr>
          <a:p>
            <a:r>
              <a:rPr lang="zh-CN" altLang="en-US"/>
              <a:t>植物多样性</a:t>
            </a:r>
            <a:endParaRPr lang="zh-CN" altLang="en-US"/>
          </a:p>
        </p:txBody>
      </p:sp>
      <p:sp>
        <p:nvSpPr>
          <p:cNvPr id="14" name="椭圆 13"/>
          <p:cNvSpPr/>
          <p:nvPr/>
        </p:nvSpPr>
        <p:spPr>
          <a:xfrm>
            <a:off x="9664065" y="1892300"/>
            <a:ext cx="1689100" cy="169227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15" name="椭圆 14"/>
          <p:cNvSpPr/>
          <p:nvPr/>
        </p:nvSpPr>
        <p:spPr>
          <a:xfrm>
            <a:off x="7381875" y="1894205"/>
            <a:ext cx="1711325" cy="169227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16" name="椭圆 15"/>
          <p:cNvSpPr/>
          <p:nvPr/>
        </p:nvSpPr>
        <p:spPr>
          <a:xfrm>
            <a:off x="5080000" y="1894205"/>
            <a:ext cx="1731010" cy="169227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17" name="椭圆 16"/>
          <p:cNvSpPr/>
          <p:nvPr/>
        </p:nvSpPr>
        <p:spPr>
          <a:xfrm>
            <a:off x="2804160" y="1892935"/>
            <a:ext cx="1777365" cy="169227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18" name="文本框 17"/>
          <p:cNvSpPr txBox="1"/>
          <p:nvPr/>
        </p:nvSpPr>
        <p:spPr>
          <a:xfrm>
            <a:off x="3136900" y="2533650"/>
            <a:ext cx="1111885" cy="365760"/>
          </a:xfrm>
          <a:prstGeom prst="rect">
            <a:avLst/>
          </a:prstGeom>
          <a:noFill/>
        </p:spPr>
        <p:txBody>
          <a:bodyPr wrap="square" rtlCol="0">
            <a:spAutoFit/>
          </a:bodyPr>
          <a:p>
            <a:r>
              <a:rPr lang="zh-CN" altLang="en-US"/>
              <a:t>冠层密度</a:t>
            </a:r>
            <a:endParaRPr lang="zh-CN" altLang="en-US"/>
          </a:p>
        </p:txBody>
      </p:sp>
      <p:sp>
        <p:nvSpPr>
          <p:cNvPr id="19" name="文本框 18"/>
          <p:cNvSpPr txBox="1"/>
          <p:nvPr/>
        </p:nvSpPr>
        <p:spPr>
          <a:xfrm>
            <a:off x="5389880" y="2555240"/>
            <a:ext cx="1111885" cy="365760"/>
          </a:xfrm>
          <a:prstGeom prst="rect">
            <a:avLst/>
          </a:prstGeom>
          <a:noFill/>
        </p:spPr>
        <p:txBody>
          <a:bodyPr wrap="square" rtlCol="0">
            <a:spAutoFit/>
          </a:bodyPr>
          <a:p>
            <a:r>
              <a:rPr lang="zh-CN" altLang="en-US"/>
              <a:t>土表蒸发</a:t>
            </a:r>
            <a:endParaRPr lang="zh-CN" altLang="en-US"/>
          </a:p>
        </p:txBody>
      </p:sp>
      <p:sp>
        <p:nvSpPr>
          <p:cNvPr id="20" name="文本框 19"/>
          <p:cNvSpPr txBox="1"/>
          <p:nvPr/>
        </p:nvSpPr>
        <p:spPr>
          <a:xfrm>
            <a:off x="7745095" y="2533650"/>
            <a:ext cx="1160145" cy="365760"/>
          </a:xfrm>
          <a:prstGeom prst="rect">
            <a:avLst/>
          </a:prstGeom>
          <a:noFill/>
        </p:spPr>
        <p:txBody>
          <a:bodyPr wrap="square" rtlCol="0">
            <a:spAutoFit/>
          </a:bodyPr>
          <a:p>
            <a:r>
              <a:rPr lang="zh-CN" altLang="en-US"/>
              <a:t>土壤水分</a:t>
            </a:r>
            <a:endParaRPr lang="zh-CN" altLang="en-US"/>
          </a:p>
        </p:txBody>
      </p:sp>
      <p:sp>
        <p:nvSpPr>
          <p:cNvPr id="21" name="文本框 20"/>
          <p:cNvSpPr txBox="1"/>
          <p:nvPr/>
        </p:nvSpPr>
        <p:spPr>
          <a:xfrm>
            <a:off x="9946005" y="2420620"/>
            <a:ext cx="1256665" cy="640080"/>
          </a:xfrm>
          <a:prstGeom prst="rect">
            <a:avLst/>
          </a:prstGeom>
          <a:noFill/>
        </p:spPr>
        <p:txBody>
          <a:bodyPr wrap="square" rtlCol="0">
            <a:spAutoFit/>
          </a:bodyPr>
          <a:p>
            <a:r>
              <a:rPr lang="zh-CN" altLang="en-US"/>
              <a:t>微生物多样性</a:t>
            </a:r>
            <a:endParaRPr lang="en-US" altLang="zh-CN"/>
          </a:p>
        </p:txBody>
      </p:sp>
      <p:sp>
        <p:nvSpPr>
          <p:cNvPr id="22" name="右箭头 21"/>
          <p:cNvSpPr/>
          <p:nvPr/>
        </p:nvSpPr>
        <p:spPr>
          <a:xfrm>
            <a:off x="2251075" y="2512695"/>
            <a:ext cx="570865" cy="45466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p>
            <a:pPr algn="ctr"/>
            <a:endParaRPr lang="zh-CN" altLang="en-US"/>
          </a:p>
        </p:txBody>
      </p:sp>
      <p:sp>
        <p:nvSpPr>
          <p:cNvPr id="23" name="右箭头 22"/>
          <p:cNvSpPr/>
          <p:nvPr/>
        </p:nvSpPr>
        <p:spPr>
          <a:xfrm>
            <a:off x="4582160" y="2512695"/>
            <a:ext cx="497840" cy="45466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p>
            <a:pPr algn="ctr"/>
            <a:endParaRPr lang="zh-CN" altLang="en-US"/>
          </a:p>
        </p:txBody>
      </p:sp>
      <p:sp>
        <p:nvSpPr>
          <p:cNvPr id="24" name="右箭头 23"/>
          <p:cNvSpPr/>
          <p:nvPr/>
        </p:nvSpPr>
        <p:spPr>
          <a:xfrm>
            <a:off x="9093200" y="2511425"/>
            <a:ext cx="570865" cy="45466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p>
            <a:pPr algn="ctr"/>
            <a:endParaRPr lang="zh-CN" altLang="en-US"/>
          </a:p>
        </p:txBody>
      </p:sp>
      <p:sp>
        <p:nvSpPr>
          <p:cNvPr id="25" name="右箭头 24"/>
          <p:cNvSpPr/>
          <p:nvPr/>
        </p:nvSpPr>
        <p:spPr>
          <a:xfrm>
            <a:off x="6811010" y="2511425"/>
            <a:ext cx="570865" cy="45466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p>
            <a:pPr algn="ctr"/>
            <a:endParaRPr lang="zh-CN" altLang="en-US"/>
          </a:p>
        </p:txBody>
      </p:sp>
      <p:sp>
        <p:nvSpPr>
          <p:cNvPr id="26" name="文本框 25"/>
          <p:cNvSpPr txBox="1"/>
          <p:nvPr/>
        </p:nvSpPr>
        <p:spPr>
          <a:xfrm>
            <a:off x="3499485" y="4269105"/>
            <a:ext cx="5685155" cy="368300"/>
          </a:xfrm>
          <a:prstGeom prst="rect">
            <a:avLst/>
          </a:prstGeom>
          <a:noFill/>
        </p:spPr>
        <p:txBody>
          <a:bodyPr wrap="square" rtlCol="0">
            <a:spAutoFit/>
          </a:bodyPr>
          <a:p>
            <a:r>
              <a:rPr lang="en-US" altLang="zh-CN"/>
              <a:t>(Lang et al., 2014; Mellado-Vazque et al., 2016)</a:t>
            </a:r>
            <a:endParaRPr lang="en-US" alt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38200" y="5710555"/>
            <a:ext cx="10515600" cy="466725"/>
          </a:xfrm>
        </p:spPr>
        <p:txBody>
          <a:bodyPr>
            <a:normAutofit fontScale="90000" lnSpcReduction="10000"/>
          </a:bodyPr>
          <a:p>
            <a:pPr marL="0" indent="0">
              <a:buNone/>
            </a:pPr>
            <a:endParaRPr lang="zh-CN" altLang="en-US"/>
          </a:p>
        </p:txBody>
      </p:sp>
      <p:sp>
        <p:nvSpPr>
          <p:cNvPr id="4" name="标题 3"/>
          <p:cNvSpPr/>
          <p:nvPr>
            <p:ph type="title"/>
          </p:nvPr>
        </p:nvSpPr>
        <p:spPr/>
        <p:txBody>
          <a:bodyPr/>
          <a:p>
            <a:pPr algn="ctr"/>
            <a:r>
              <a:rPr lang="zh-CN" altLang="en-US" sz="3200">
                <a:sym typeface="+mn-ea"/>
              </a:rPr>
              <a:t>研究现状</a:t>
            </a:r>
            <a:r>
              <a:rPr lang="en-US" altLang="zh-CN" sz="3200">
                <a:sym typeface="+mn-ea"/>
              </a:rPr>
              <a:t>—</a:t>
            </a:r>
            <a:r>
              <a:rPr lang="zh-CN" altLang="en-US" sz="3200">
                <a:sym typeface="+mn-ea"/>
              </a:rPr>
              <a:t>植物物种多样性与微生物多样性的关系</a:t>
            </a:r>
            <a:endParaRPr lang="zh-CN" altLang="en-US" sz="3200"/>
          </a:p>
        </p:txBody>
      </p:sp>
      <p:sp>
        <p:nvSpPr>
          <p:cNvPr id="6" name="椭圆 5"/>
          <p:cNvSpPr/>
          <p:nvPr/>
        </p:nvSpPr>
        <p:spPr>
          <a:xfrm>
            <a:off x="694055" y="2416810"/>
            <a:ext cx="1740535" cy="169227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7" name="文本框 6"/>
          <p:cNvSpPr txBox="1"/>
          <p:nvPr/>
        </p:nvSpPr>
        <p:spPr>
          <a:xfrm>
            <a:off x="854075" y="3079750"/>
            <a:ext cx="1421130" cy="365760"/>
          </a:xfrm>
          <a:prstGeom prst="rect">
            <a:avLst/>
          </a:prstGeom>
          <a:noFill/>
        </p:spPr>
        <p:txBody>
          <a:bodyPr wrap="square" rtlCol="0">
            <a:spAutoFit/>
          </a:bodyPr>
          <a:p>
            <a:r>
              <a:rPr lang="zh-CN" altLang="en-US"/>
              <a:t>植物多样性</a:t>
            </a:r>
            <a:endParaRPr lang="zh-CN" altLang="en-US"/>
          </a:p>
        </p:txBody>
      </p:sp>
      <p:sp>
        <p:nvSpPr>
          <p:cNvPr id="13" name="椭圆 12"/>
          <p:cNvSpPr/>
          <p:nvPr/>
        </p:nvSpPr>
        <p:spPr>
          <a:xfrm>
            <a:off x="4166870" y="2851150"/>
            <a:ext cx="1740535" cy="82296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14" name="椭圆 13"/>
          <p:cNvSpPr/>
          <p:nvPr/>
        </p:nvSpPr>
        <p:spPr>
          <a:xfrm>
            <a:off x="4166235" y="1691005"/>
            <a:ext cx="1740535" cy="82296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15" name="椭圆 14"/>
          <p:cNvSpPr/>
          <p:nvPr/>
        </p:nvSpPr>
        <p:spPr>
          <a:xfrm>
            <a:off x="4166235" y="3954145"/>
            <a:ext cx="1740535" cy="82296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16" name="文本框 15"/>
          <p:cNvSpPr txBox="1"/>
          <p:nvPr/>
        </p:nvSpPr>
        <p:spPr>
          <a:xfrm>
            <a:off x="4262755" y="1919605"/>
            <a:ext cx="1546860" cy="365760"/>
          </a:xfrm>
          <a:prstGeom prst="rect">
            <a:avLst/>
          </a:prstGeom>
          <a:noFill/>
        </p:spPr>
        <p:txBody>
          <a:bodyPr wrap="square" rtlCol="0">
            <a:spAutoFit/>
          </a:bodyPr>
          <a:p>
            <a:pPr algn="ctr"/>
            <a:r>
              <a:rPr lang="zh-CN" altLang="en-US"/>
              <a:t>有机碳数量</a:t>
            </a:r>
            <a:endParaRPr lang="zh-CN" altLang="en-US"/>
          </a:p>
        </p:txBody>
      </p:sp>
      <p:sp>
        <p:nvSpPr>
          <p:cNvPr id="17" name="文本框 16"/>
          <p:cNvSpPr txBox="1"/>
          <p:nvPr/>
        </p:nvSpPr>
        <p:spPr>
          <a:xfrm>
            <a:off x="4263390" y="3079750"/>
            <a:ext cx="1546860" cy="365760"/>
          </a:xfrm>
          <a:prstGeom prst="rect">
            <a:avLst/>
          </a:prstGeom>
          <a:noFill/>
        </p:spPr>
        <p:txBody>
          <a:bodyPr wrap="square" rtlCol="0">
            <a:spAutoFit/>
          </a:bodyPr>
          <a:p>
            <a:pPr algn="ctr"/>
            <a:r>
              <a:rPr lang="zh-CN" altLang="en-US"/>
              <a:t>有机碳质量</a:t>
            </a:r>
            <a:endParaRPr lang="zh-CN" altLang="en-US"/>
          </a:p>
        </p:txBody>
      </p:sp>
      <p:sp>
        <p:nvSpPr>
          <p:cNvPr id="18" name="文本框 17"/>
          <p:cNvSpPr txBox="1"/>
          <p:nvPr/>
        </p:nvSpPr>
        <p:spPr>
          <a:xfrm>
            <a:off x="4264660" y="4182745"/>
            <a:ext cx="1546225" cy="365760"/>
          </a:xfrm>
          <a:prstGeom prst="rect">
            <a:avLst/>
          </a:prstGeom>
          <a:noFill/>
        </p:spPr>
        <p:txBody>
          <a:bodyPr wrap="square" rtlCol="0">
            <a:spAutoFit/>
          </a:bodyPr>
          <a:p>
            <a:pPr algn="ctr"/>
            <a:r>
              <a:rPr lang="zh-CN" altLang="en-US"/>
              <a:t>有机碳时间</a:t>
            </a:r>
            <a:endParaRPr lang="zh-CN" altLang="en-US"/>
          </a:p>
        </p:txBody>
      </p:sp>
      <p:sp>
        <p:nvSpPr>
          <p:cNvPr id="19" name="文本框 18"/>
          <p:cNvSpPr txBox="1"/>
          <p:nvPr/>
        </p:nvSpPr>
        <p:spPr>
          <a:xfrm>
            <a:off x="4166870" y="4955540"/>
            <a:ext cx="3509645" cy="368300"/>
          </a:xfrm>
          <a:prstGeom prst="rect">
            <a:avLst/>
          </a:prstGeom>
          <a:noFill/>
        </p:spPr>
        <p:txBody>
          <a:bodyPr wrap="square" rtlCol="0">
            <a:spAutoFit/>
          </a:bodyPr>
          <a:p>
            <a:r>
              <a:rPr lang="zh-CN" altLang="en-US">
                <a:sym typeface="+mn-ea"/>
              </a:rPr>
              <a:t>（Lange et al., 2014）</a:t>
            </a:r>
            <a:endParaRPr lang="zh-CN" altLang="en-US"/>
          </a:p>
        </p:txBody>
      </p:sp>
      <p:sp>
        <p:nvSpPr>
          <p:cNvPr id="20" name="椭圆 19"/>
          <p:cNvSpPr/>
          <p:nvPr/>
        </p:nvSpPr>
        <p:spPr>
          <a:xfrm>
            <a:off x="7830185" y="2417445"/>
            <a:ext cx="1740535" cy="169227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22" name="文本框 21"/>
          <p:cNvSpPr txBox="1"/>
          <p:nvPr/>
        </p:nvSpPr>
        <p:spPr>
          <a:xfrm>
            <a:off x="7922895" y="3079750"/>
            <a:ext cx="1647825" cy="365760"/>
          </a:xfrm>
          <a:prstGeom prst="rect">
            <a:avLst/>
          </a:prstGeom>
          <a:noFill/>
        </p:spPr>
        <p:txBody>
          <a:bodyPr wrap="square" rtlCol="0">
            <a:spAutoFit/>
          </a:bodyPr>
          <a:p>
            <a:r>
              <a:rPr lang="zh-CN" altLang="en-US"/>
              <a:t>微生物多样性</a:t>
            </a:r>
            <a:endParaRPr lang="zh-CN" altLang="en-US"/>
          </a:p>
        </p:txBody>
      </p:sp>
      <p:sp>
        <p:nvSpPr>
          <p:cNvPr id="23" name="右箭头 22"/>
          <p:cNvSpPr/>
          <p:nvPr/>
        </p:nvSpPr>
        <p:spPr>
          <a:xfrm>
            <a:off x="2626360" y="3036570"/>
            <a:ext cx="1286510" cy="45466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p>
            <a:pPr algn="ctr"/>
            <a:endParaRPr lang="zh-CN" altLang="en-US"/>
          </a:p>
        </p:txBody>
      </p:sp>
      <p:sp>
        <p:nvSpPr>
          <p:cNvPr id="24" name="右箭头 23"/>
          <p:cNvSpPr/>
          <p:nvPr/>
        </p:nvSpPr>
        <p:spPr>
          <a:xfrm>
            <a:off x="6303645" y="3036570"/>
            <a:ext cx="1372870" cy="45466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p>
            <a:pPr algn="ctr"/>
            <a:endParaRPr lang="zh-CN" altLang="en-US"/>
          </a:p>
        </p:txBody>
      </p:sp>
      <p:sp>
        <p:nvSpPr>
          <p:cNvPr id="25" name="加号 24"/>
          <p:cNvSpPr/>
          <p:nvPr/>
        </p:nvSpPr>
        <p:spPr>
          <a:xfrm>
            <a:off x="4864100" y="2513965"/>
            <a:ext cx="347980" cy="280035"/>
          </a:xfrm>
          <a:prstGeom prst="mathPlu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6" name="加号 25"/>
          <p:cNvSpPr/>
          <p:nvPr/>
        </p:nvSpPr>
        <p:spPr>
          <a:xfrm>
            <a:off x="4863465" y="3674110"/>
            <a:ext cx="347980" cy="280035"/>
          </a:xfrm>
          <a:prstGeom prst="mathPlu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0" indent="0">
              <a:buNone/>
            </a:pPr>
            <a:r>
              <a:rPr lang="zh-CN" altLang="en-US"/>
              <a:t>微生物对植物的影响</a:t>
            </a:r>
            <a:endParaRPr lang="zh-CN" altLang="en-US"/>
          </a:p>
        </p:txBody>
      </p:sp>
      <p:sp>
        <p:nvSpPr>
          <p:cNvPr id="4" name="标题 3"/>
          <p:cNvSpPr/>
          <p:nvPr>
            <p:ph type="title"/>
          </p:nvPr>
        </p:nvSpPr>
        <p:spPr/>
        <p:txBody>
          <a:bodyPr/>
          <a:p>
            <a:pPr algn="ctr"/>
            <a:r>
              <a:rPr lang="zh-CN" altLang="en-US" sz="3200">
                <a:sym typeface="+mn-ea"/>
              </a:rPr>
              <a:t>研究现状</a:t>
            </a:r>
            <a:r>
              <a:rPr lang="en-US" altLang="zh-CN" sz="3200">
                <a:sym typeface="+mn-ea"/>
              </a:rPr>
              <a:t>—</a:t>
            </a:r>
            <a:r>
              <a:rPr lang="zh-CN" altLang="en-US" sz="3200">
                <a:sym typeface="+mn-ea"/>
              </a:rPr>
              <a:t>植物物种多样性与微生物多样性的关系</a:t>
            </a:r>
            <a:endParaRPr lang="zh-CN" altLang="en-US" sz="32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38200" y="5258435"/>
            <a:ext cx="10515600" cy="918845"/>
          </a:xfrm>
        </p:spPr>
        <p:txBody>
          <a:bodyPr/>
          <a:p>
            <a:pPr marL="0" indent="0" algn="ctr">
              <a:buNone/>
            </a:pPr>
            <a:r>
              <a:rPr lang="zh-CN" altLang="en-US" sz="2000"/>
              <a:t>功能群分类：禾草、豆科、杂草等；一</a:t>
            </a:r>
            <a:r>
              <a:rPr lang="en-US" altLang="zh-CN" sz="2000"/>
              <a:t>/</a:t>
            </a:r>
            <a:r>
              <a:rPr lang="zh-CN" altLang="en-US" sz="2000"/>
              <a:t>两年生、多年生；木本、草本；</a:t>
            </a:r>
            <a:endParaRPr lang="en-US" altLang="zh-CN"/>
          </a:p>
        </p:txBody>
      </p:sp>
      <p:sp>
        <p:nvSpPr>
          <p:cNvPr id="4" name="标题 3"/>
          <p:cNvSpPr>
            <a:spLocks noGrp="1"/>
          </p:cNvSpPr>
          <p:nvPr>
            <p:ph type="title"/>
          </p:nvPr>
        </p:nvSpPr>
        <p:spPr/>
        <p:txBody>
          <a:bodyPr/>
          <a:p>
            <a:pPr algn="ctr"/>
            <a:r>
              <a:rPr lang="zh-CN" altLang="en-US" sz="3200">
                <a:sym typeface="+mn-ea"/>
              </a:rPr>
              <a:t>研究现状</a:t>
            </a:r>
            <a:r>
              <a:rPr lang="en-US" altLang="zh-CN" sz="3200">
                <a:sym typeface="+mn-ea"/>
              </a:rPr>
              <a:t>—</a:t>
            </a:r>
            <a:r>
              <a:rPr lang="zh-CN" altLang="en-US" sz="3200"/>
              <a:t>植物功能群多样性对微生物多样性的关系</a:t>
            </a:r>
            <a:endParaRPr lang="zh-CN" altLang="en-US" sz="3200"/>
          </a:p>
        </p:txBody>
      </p:sp>
      <p:sp>
        <p:nvSpPr>
          <p:cNvPr id="6" name="椭圆 5"/>
          <p:cNvSpPr/>
          <p:nvPr/>
        </p:nvSpPr>
        <p:spPr>
          <a:xfrm>
            <a:off x="1660525" y="1934210"/>
            <a:ext cx="1740535" cy="2388235"/>
          </a:xfrm>
          <a:prstGeom prst="ellipse">
            <a:avLst/>
          </a:prstGeom>
          <a:effectLst>
            <a:glow>
              <a:schemeClr val="accent1">
                <a:alpha val="40000"/>
              </a:schemeClr>
            </a:glow>
            <a:reflection stA="26000" endPos="0" dist="50800" dir="5400000" sy="-100000" algn="bl" rotWithShape="0"/>
          </a:effectLst>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5" name="文本框 4"/>
          <p:cNvSpPr txBox="1"/>
          <p:nvPr/>
        </p:nvSpPr>
        <p:spPr>
          <a:xfrm>
            <a:off x="1718945" y="2896235"/>
            <a:ext cx="1623060" cy="365760"/>
          </a:xfrm>
          <a:prstGeom prst="rect">
            <a:avLst/>
          </a:prstGeom>
          <a:noFill/>
        </p:spPr>
        <p:txBody>
          <a:bodyPr wrap="square" rtlCol="0">
            <a:spAutoFit/>
          </a:bodyPr>
          <a:p>
            <a:r>
              <a:rPr lang="zh-CN" altLang="en-US"/>
              <a:t>植物α多样性</a:t>
            </a:r>
            <a:endParaRPr lang="zh-CN" altLang="en-US"/>
          </a:p>
        </p:txBody>
      </p:sp>
      <p:sp>
        <p:nvSpPr>
          <p:cNvPr id="7" name="椭圆 6"/>
          <p:cNvSpPr/>
          <p:nvPr/>
        </p:nvSpPr>
        <p:spPr>
          <a:xfrm>
            <a:off x="7946390" y="1934210"/>
            <a:ext cx="1740535" cy="238823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8" name="文本框 7"/>
          <p:cNvSpPr txBox="1"/>
          <p:nvPr/>
        </p:nvSpPr>
        <p:spPr>
          <a:xfrm>
            <a:off x="7946390" y="2945130"/>
            <a:ext cx="1835150" cy="365760"/>
          </a:xfrm>
          <a:prstGeom prst="rect">
            <a:avLst/>
          </a:prstGeom>
          <a:noFill/>
        </p:spPr>
        <p:txBody>
          <a:bodyPr wrap="square" rtlCol="0">
            <a:spAutoFit/>
          </a:bodyPr>
          <a:p>
            <a:r>
              <a:rPr lang="zh-CN" altLang="en-US">
                <a:sym typeface="+mn-ea"/>
              </a:rPr>
              <a:t>微生物α</a:t>
            </a:r>
            <a:r>
              <a:rPr lang="zh-CN" altLang="en-US"/>
              <a:t>多样性</a:t>
            </a:r>
            <a:endParaRPr lang="zh-CN" altLang="en-US"/>
          </a:p>
        </p:txBody>
      </p:sp>
      <p:sp>
        <p:nvSpPr>
          <p:cNvPr id="23" name="右箭头 22"/>
          <p:cNvSpPr/>
          <p:nvPr/>
        </p:nvSpPr>
        <p:spPr>
          <a:xfrm>
            <a:off x="4067175" y="2516505"/>
            <a:ext cx="3008630" cy="45466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p>
            <a:pPr algn="ctr"/>
            <a:endParaRPr lang="zh-CN" altLang="en-US"/>
          </a:p>
        </p:txBody>
      </p:sp>
      <p:sp>
        <p:nvSpPr>
          <p:cNvPr id="10" name="右箭头 9"/>
          <p:cNvSpPr/>
          <p:nvPr/>
        </p:nvSpPr>
        <p:spPr>
          <a:xfrm>
            <a:off x="4067810" y="3376295"/>
            <a:ext cx="2930525" cy="45466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p>
            <a:pPr algn="ctr"/>
            <a:endParaRPr lang="zh-CN" altLang="en-US"/>
          </a:p>
        </p:txBody>
      </p:sp>
      <p:sp>
        <p:nvSpPr>
          <p:cNvPr id="13" name="文本框 12"/>
          <p:cNvSpPr txBox="1"/>
          <p:nvPr/>
        </p:nvSpPr>
        <p:spPr>
          <a:xfrm>
            <a:off x="3837305" y="1934210"/>
            <a:ext cx="3536950" cy="642620"/>
          </a:xfrm>
          <a:prstGeom prst="rect">
            <a:avLst/>
          </a:prstGeom>
          <a:noFill/>
        </p:spPr>
        <p:txBody>
          <a:bodyPr wrap="square" rtlCol="0">
            <a:spAutoFit/>
          </a:bodyPr>
          <a:p>
            <a:r>
              <a:rPr lang="zh-CN" altLang="en-US">
                <a:sym typeface="+mn-ea"/>
              </a:rPr>
              <a:t>（Culman et al. 2010; Millard &amp; Singh 2010; McElroy et al. 2012）</a:t>
            </a:r>
            <a:endParaRPr lang="zh-CN" altLang="en-US"/>
          </a:p>
        </p:txBody>
      </p:sp>
      <p:sp>
        <p:nvSpPr>
          <p:cNvPr id="14" name="文本框 13"/>
          <p:cNvSpPr txBox="1"/>
          <p:nvPr/>
        </p:nvSpPr>
        <p:spPr>
          <a:xfrm>
            <a:off x="4641215" y="2591435"/>
            <a:ext cx="1043940" cy="304800"/>
          </a:xfrm>
          <a:prstGeom prst="rect">
            <a:avLst/>
          </a:prstGeom>
          <a:noFill/>
        </p:spPr>
        <p:txBody>
          <a:bodyPr wrap="square" rtlCol="0">
            <a:spAutoFit/>
          </a:bodyPr>
          <a:p>
            <a:r>
              <a:rPr lang="zh-CN" altLang="en-US" sz="1400"/>
              <a:t>正相关</a:t>
            </a:r>
            <a:endParaRPr lang="zh-CN" altLang="en-US" sz="1400"/>
          </a:p>
        </p:txBody>
      </p:sp>
      <p:sp>
        <p:nvSpPr>
          <p:cNvPr id="15" name="文本框 14"/>
          <p:cNvSpPr txBox="1"/>
          <p:nvPr/>
        </p:nvSpPr>
        <p:spPr>
          <a:xfrm>
            <a:off x="4641215" y="3451225"/>
            <a:ext cx="1043940" cy="304800"/>
          </a:xfrm>
          <a:prstGeom prst="rect">
            <a:avLst/>
          </a:prstGeom>
          <a:noFill/>
        </p:spPr>
        <p:txBody>
          <a:bodyPr wrap="square" rtlCol="0">
            <a:spAutoFit/>
          </a:bodyPr>
          <a:p>
            <a:r>
              <a:rPr lang="zh-CN" altLang="en-US" sz="1400"/>
              <a:t>无关</a:t>
            </a:r>
            <a:endParaRPr lang="zh-CN" altLang="en-US" sz="1400"/>
          </a:p>
        </p:txBody>
      </p:sp>
      <p:sp>
        <p:nvSpPr>
          <p:cNvPr id="16" name="文本框 15"/>
          <p:cNvSpPr txBox="1"/>
          <p:nvPr/>
        </p:nvSpPr>
        <p:spPr>
          <a:xfrm>
            <a:off x="4213225" y="4048760"/>
            <a:ext cx="2862580" cy="642620"/>
          </a:xfrm>
          <a:prstGeom prst="rect">
            <a:avLst/>
          </a:prstGeom>
          <a:noFill/>
        </p:spPr>
        <p:txBody>
          <a:bodyPr wrap="square" rtlCol="0">
            <a:spAutoFit/>
          </a:bodyPr>
          <a:p>
            <a:r>
              <a:rPr lang="en-US" altLang="zh-CN"/>
              <a:t>(Wardle et al., 2006; Prober et al., 2015)</a:t>
            </a:r>
            <a:endParaRPr lang="en-US" altLang="zh-CN"/>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3123</Words>
  <Application>WPS 演示</Application>
  <PresentationFormat>宽屏</PresentationFormat>
  <Paragraphs>275</Paragraphs>
  <Slides>30</Slides>
  <Notes>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30</vt:i4>
      </vt:variant>
    </vt:vector>
  </HeadingPairs>
  <TitlesOfParts>
    <vt:vector size="32" baseType="lpstr">
      <vt:lpstr>Office 主题</vt:lpstr>
      <vt:lpstr>Equation.KSEE3</vt:lpstr>
      <vt:lpstr>高寒草地和温性草地植物多样性和微生物多样性关系沿水分梯度的对比研究</vt:lpstr>
      <vt:lpstr>题纲</vt:lpstr>
      <vt:lpstr>1. 研究背景及研究现状</vt:lpstr>
      <vt:lpstr>PowerPoint 演示文稿</vt:lpstr>
      <vt:lpstr>PowerPoint 演示文稿</vt:lpstr>
      <vt:lpstr>研究现状—植物物种多样性与微生物多样性的关系</vt:lpstr>
      <vt:lpstr>研究现状—植物物种多样性与微生物多样性的关系</vt:lpstr>
      <vt:lpstr>研究现状—植物物种多样性与微生物多样性的关系</vt:lpstr>
      <vt:lpstr>研究现状—植物功能群多样性对微生物多样性的关系</vt:lpstr>
      <vt:lpstr>研究现状—植物功能群多样性对微生物多样性的关系</vt:lpstr>
      <vt:lpstr>1.3 研究目的</vt:lpstr>
      <vt:lpstr>题纲</vt:lpstr>
      <vt:lpstr>2.1 研究方法</vt:lpstr>
      <vt:lpstr>2.1 研究方法</vt:lpstr>
      <vt:lpstr>2.1 研究方法—土壤理化性质参数</vt:lpstr>
      <vt:lpstr>2.1 研究方法—植物多样性参数</vt:lpstr>
      <vt:lpstr>2.1 研究方法—植物多样性参数</vt:lpstr>
      <vt:lpstr>PowerPoint 演示文稿</vt:lpstr>
      <vt:lpstr>2.2 技术路线</vt:lpstr>
      <vt:lpstr>2.3 实验方案</vt:lpstr>
      <vt:lpstr>PowerPoint 演示文稿</vt:lpstr>
      <vt:lpstr>PowerPoint 演示文稿</vt:lpstr>
      <vt:lpstr>PowerPoint 演示文稿</vt:lpstr>
      <vt:lpstr>题纲</vt:lpstr>
      <vt:lpstr>3. 现阶段研究基础</vt:lpstr>
      <vt:lpstr>PowerPoint 演示文稿</vt:lpstr>
      <vt:lpstr>现阶段研究基础—植物样品</vt:lpstr>
      <vt:lpstr>PowerPoint 演示文稿</vt:lpstr>
      <vt:lpstr>4. 研究计划与工作安排</vt:lpstr>
      <vt:lpstr>请批评指正！</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zhangbiao</cp:lastModifiedBy>
  <cp:revision>16</cp:revision>
  <dcterms:created xsi:type="dcterms:W3CDTF">2015-05-05T08:02:00Z</dcterms:created>
  <dcterms:modified xsi:type="dcterms:W3CDTF">2016-07-05T05:35:40Z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2052-10.1.0.5777</vt:lpwstr>
  </property>
</Properties>
</file>